
<file path=[Content_Types].xml><?xml version="1.0" encoding="utf-8"?>
<Types xmlns="http://schemas.openxmlformats.org/package/2006/content-types">
  <Default ContentType="application/x-fontdata" Extension="fntdata"/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</p:sldIdLst>
  <p:sldSz cx="18288000" cy="10287000"/>
  <p:notesSz cx="6858000" cy="9144000"/>
  <p:embeddedFontLst>
    <p:embeddedFont>
      <p:font typeface="Arial Bold" charset="1" panose="020B0802020202020204"/>
      <p:regular r:id="rId17"/>
    </p:embeddedFont>
    <p:embeddedFont>
      <p:font typeface="Daydream" charset="1" panose="00000000000000000000"/>
      <p:regular r:id="rId18"/>
    </p:embeddedFont>
    <p:embeddedFont>
      <p:font typeface="Old Standard Bold" charset="1" panose="02040503050505020303"/>
      <p:regular r:id="rId19"/>
    </p:embeddedFont>
    <p:embeddedFont>
      <p:font typeface="Arial" charset="1" panose="020B0502020202020204"/>
      <p:regular r:id="rId20"/>
    </p:embeddedFont>
    <p:embeddedFont>
      <p:font typeface="Arial Bold Italics" charset="1" panose="020B0802020202090204"/>
      <p:regular r:id="rId21"/>
    </p:embeddedFont>
    <p:embeddedFont>
      <p:font typeface="Arialle" charset="1" panose="020B0604020202020204"/>
      <p:regular r:id="rId22"/>
    </p:embeddedFont>
    <p:embeddedFont>
      <p:font typeface="Arial Italics" charset="1" panose="020B0502020202090204"/>
      <p:regular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5.xml" Type="http://schemas.openxmlformats.org/officeDocument/2006/relationships/slide"/><Relationship Id="rId11" Target="slides/slide6.xml" Type="http://schemas.openxmlformats.org/officeDocument/2006/relationships/slide"/><Relationship Id="rId12" Target="slides/slide7.xml" Type="http://schemas.openxmlformats.org/officeDocument/2006/relationships/slide"/><Relationship Id="rId13" Target="slides/slide8.xml" Type="http://schemas.openxmlformats.org/officeDocument/2006/relationships/slide"/><Relationship Id="rId14" Target="slides/slide9.xml" Type="http://schemas.openxmlformats.org/officeDocument/2006/relationships/slide"/><Relationship Id="rId15" Target="slides/slide10.xml" Type="http://schemas.openxmlformats.org/officeDocument/2006/relationships/slide"/><Relationship Id="rId16" Target="slides/slide11.xml" Type="http://schemas.openxmlformats.org/officeDocument/2006/relationships/slide"/><Relationship Id="rId17" Target="fonts/font17.fntdata" Type="http://schemas.openxmlformats.org/officeDocument/2006/relationships/font"/><Relationship Id="rId18" Target="fonts/font18.fntdata" Type="http://schemas.openxmlformats.org/officeDocument/2006/relationships/font"/><Relationship Id="rId19" Target="fonts/font19.fntdata" Type="http://schemas.openxmlformats.org/officeDocument/2006/relationships/font"/><Relationship Id="rId2" Target="presProps.xml" Type="http://schemas.openxmlformats.org/officeDocument/2006/relationships/presProps"/><Relationship Id="rId20" Target="fonts/font20.fntdata" Type="http://schemas.openxmlformats.org/officeDocument/2006/relationships/font"/><Relationship Id="rId21" Target="fonts/font21.fntdata" Type="http://schemas.openxmlformats.org/officeDocument/2006/relationships/font"/><Relationship Id="rId22" Target="fonts/font22.fntdata" Type="http://schemas.openxmlformats.org/officeDocument/2006/relationships/font"/><Relationship Id="rId23" Target="fonts/font23.fntdata" Type="http://schemas.openxmlformats.org/officeDocument/2006/relationships/font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svg" Type="http://schemas.openxmlformats.org/officeDocument/2006/relationships/image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https://www.jstor.org/stable/25254917" TargetMode="External" Type="http://schemas.openxmlformats.org/officeDocument/2006/relationships/hyperlink"/><Relationship Id="rId3" Target="https://www.youtube.com/watch?v=kRGKdmbYgYI&amp;t=1s" TargetMode="External" Type="http://schemas.openxmlformats.org/officeDocument/2006/relationships/hyperlink"/><Relationship Id="rId4" Target="../media/image3.png" Type="http://schemas.openxmlformats.org/officeDocument/2006/relationships/image"/><Relationship Id="rId5" Target="../media/image4.svg" Type="http://schemas.openxmlformats.org/officeDocument/2006/relationships/image"/><Relationship Id="rId6" Target="../media/image5.png" Type="http://schemas.openxmlformats.org/officeDocument/2006/relationships/image"/><Relationship Id="rId7" Target="../media/image6.sv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png" Type="http://schemas.openxmlformats.org/officeDocument/2006/relationships/image"/><Relationship Id="rId3" Target="../media/image4.svg" Type="http://schemas.openxmlformats.org/officeDocument/2006/relationships/image"/><Relationship Id="rId4" Target="../media/image5.png" Type="http://schemas.openxmlformats.org/officeDocument/2006/relationships/image"/><Relationship Id="rId5" Target="../media/image6.svg" Type="http://schemas.openxmlformats.org/officeDocument/2006/relationships/image"/><Relationship Id="rId6" Target="../media/image7.png" Type="http://schemas.openxmlformats.org/officeDocument/2006/relationships/image"/><Relationship Id="rId7" Target="../media/image8.svg" Type="http://schemas.openxmlformats.org/officeDocument/2006/relationships/image"/><Relationship Id="rId8" Target="../media/image9.png" Type="http://schemas.openxmlformats.org/officeDocument/2006/relationships/image"/><Relationship Id="rId9" Target="../media/image10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299655" y="0"/>
            <a:ext cx="20887310" cy="10287000"/>
          </a:xfrm>
          <a:custGeom>
            <a:avLst/>
            <a:gdLst/>
            <a:ahLst/>
            <a:cxnLst/>
            <a:rect r="r" b="b" t="t" l="l"/>
            <a:pathLst>
              <a:path h="10287000" w="20887310">
                <a:moveTo>
                  <a:pt x="0" y="0"/>
                </a:moveTo>
                <a:lnTo>
                  <a:pt x="20887310" y="0"/>
                </a:lnTo>
                <a:lnTo>
                  <a:pt x="2088731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TextBox 3" id="3"/>
          <p:cNvSpPr txBox="true"/>
          <p:nvPr/>
        </p:nvSpPr>
        <p:spPr>
          <a:xfrm rot="0">
            <a:off x="0" y="3473762"/>
            <a:ext cx="18288000" cy="1530346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11200"/>
              </a:lnSpc>
            </a:pPr>
            <a:r>
              <a:rPr lang="en-US" sz="8000" spc="360">
                <a:solidFill>
                  <a:srgbClr val="417272"/>
                </a:solidFill>
                <a:latin typeface="Arial Bold"/>
              </a:rPr>
              <a:t>JC HISTORY ASSESSMENT TASK</a:t>
            </a:r>
          </a:p>
        </p:txBody>
      </p:sp>
      <p:sp>
        <p:nvSpPr>
          <p:cNvPr name="TextBox 4" id="4"/>
          <p:cNvSpPr txBox="true"/>
          <p:nvPr/>
        </p:nvSpPr>
        <p:spPr>
          <a:xfrm rot="0">
            <a:off x="441891" y="3810308"/>
            <a:ext cx="17584398" cy="119380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9200"/>
              </a:lnSpc>
            </a:pPr>
            <a:r>
              <a:rPr lang="en-US" sz="8000" spc="2400">
                <a:solidFill>
                  <a:srgbClr val="FFFFFF"/>
                </a:solidFill>
                <a:latin typeface="Daydream"/>
              </a:rPr>
              <a:t>JC History Assessment Task</a:t>
            </a:r>
          </a:p>
        </p:txBody>
      </p:sp>
      <p:sp>
        <p:nvSpPr>
          <p:cNvPr name="TextBox 5" id="5"/>
          <p:cNvSpPr txBox="true"/>
          <p:nvPr/>
        </p:nvSpPr>
        <p:spPr>
          <a:xfrm rot="0">
            <a:off x="14995069" y="-14772"/>
            <a:ext cx="2847452" cy="5912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r">
              <a:lnSpc>
                <a:spcPts val="4206"/>
              </a:lnSpc>
            </a:pPr>
            <a:r>
              <a:rPr lang="en-US" sz="3004">
                <a:solidFill>
                  <a:srgbClr val="FFFFFF"/>
                </a:solidFill>
                <a:latin typeface="Old Standard Bold"/>
              </a:rPr>
              <a:t>Chapter 38</a:t>
            </a:r>
          </a:p>
        </p:txBody>
      </p:sp>
      <p:sp>
        <p:nvSpPr>
          <p:cNvPr name="TextBox 6" id="6"/>
          <p:cNvSpPr txBox="true"/>
          <p:nvPr/>
        </p:nvSpPr>
        <p:spPr>
          <a:xfrm rot="0">
            <a:off x="612142" y="-14772"/>
            <a:ext cx="4125951" cy="591277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206"/>
              </a:lnSpc>
            </a:pPr>
            <a:r>
              <a:rPr lang="en-US" sz="3004">
                <a:solidFill>
                  <a:srgbClr val="FFFFFF"/>
                </a:solidFill>
                <a:latin typeface="Old Standard Bold"/>
              </a:rPr>
              <a:t>8,000 BC to AD 400</a:t>
            </a:r>
          </a:p>
        </p:txBody>
      </p:sp>
      <p:grpSp>
        <p:nvGrpSpPr>
          <p:cNvPr name="Group 7" id="7"/>
          <p:cNvGrpSpPr/>
          <p:nvPr/>
        </p:nvGrpSpPr>
        <p:grpSpPr>
          <a:xfrm rot="0">
            <a:off x="14337590" y="9725311"/>
            <a:ext cx="3950410" cy="561689"/>
            <a:chOff x="0" y="0"/>
            <a:chExt cx="5267213" cy="748919"/>
          </a:xfrm>
        </p:grpSpPr>
        <p:sp>
          <p:nvSpPr>
            <p:cNvPr name="Freeform 8" id="8"/>
            <p:cNvSpPr/>
            <p:nvPr/>
          </p:nvSpPr>
          <p:spPr>
            <a:xfrm flipH="false" flipV="false" rot="0">
              <a:off x="0" y="0"/>
              <a:ext cx="748919" cy="748919"/>
            </a:xfrm>
            <a:custGeom>
              <a:avLst/>
              <a:gdLst/>
              <a:ahLst/>
              <a:cxnLst/>
              <a:rect r="r" b="b" t="t" l="l"/>
              <a:pathLst>
                <a:path h="748919" w="748919">
                  <a:moveTo>
                    <a:pt x="0" y="0"/>
                  </a:moveTo>
                  <a:lnTo>
                    <a:pt x="748919" y="0"/>
                  </a:lnTo>
                  <a:lnTo>
                    <a:pt x="748919" y="748919"/>
                  </a:lnTo>
                  <a:lnTo>
                    <a:pt x="0" y="7489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9" id="9"/>
            <p:cNvSpPr/>
            <p:nvPr/>
          </p:nvSpPr>
          <p:spPr>
            <a:xfrm flipH="false" flipV="false" rot="0">
              <a:off x="917398" y="13906"/>
              <a:ext cx="721107" cy="721107"/>
            </a:xfrm>
            <a:custGeom>
              <a:avLst/>
              <a:gdLst/>
              <a:ahLst/>
              <a:cxnLst/>
              <a:rect r="r" b="b" t="t" l="l"/>
              <a:pathLst>
                <a:path h="721107" w="721107">
                  <a:moveTo>
                    <a:pt x="0" y="0"/>
                  </a:moveTo>
                  <a:lnTo>
                    <a:pt x="721107" y="0"/>
                  </a:lnTo>
                  <a:lnTo>
                    <a:pt x="721107" y="721107"/>
                  </a:lnTo>
                  <a:lnTo>
                    <a:pt x="0" y="72110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0" id="10"/>
            <p:cNvSpPr txBox="true"/>
            <p:nvPr/>
          </p:nvSpPr>
          <p:spPr>
            <a:xfrm rot="0">
              <a:off x="1856697" y="-14006"/>
              <a:ext cx="3410516" cy="69120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846"/>
                </a:lnSpc>
                <a:spcBef>
                  <a:spcPct val="0"/>
                </a:spcBef>
              </a:pPr>
              <a:r>
                <a:rPr lang="en-US" sz="3004">
                  <a:solidFill>
                    <a:srgbClr val="417272"/>
                  </a:solidFill>
                  <a:latin typeface="Arial"/>
                </a:rPr>
                <a:t>@MsDoorley</a:t>
              </a:r>
            </a:p>
          </p:txBody>
        </p:sp>
      </p:grpSp>
      <p:sp>
        <p:nvSpPr>
          <p:cNvPr name="TextBox 11" id="11"/>
          <p:cNvSpPr txBox="true"/>
          <p:nvPr/>
        </p:nvSpPr>
        <p:spPr>
          <a:xfrm rot="0">
            <a:off x="0" y="9613901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417272"/>
                </a:solidFill>
                <a:latin typeface="Arial Bold"/>
              </a:rPr>
              <a:t>Junior Cycle History Assessment</a:t>
            </a:r>
          </a:p>
        </p:txBody>
      </p:sp>
    </p:spTree>
  </p:cSld>
  <p:clrMapOvr>
    <a:masterClrMapping/>
  </p:clrMapOvr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417272"/>
                </a:solidFill>
                <a:latin typeface="Arial Bold"/>
              </a:rPr>
              <a:t>Writing up your research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11374"/>
            <a:ext cx="15609955" cy="3047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When you have finished your research, you will then write up your findings and present them in the form of a written record. 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Your written record may be presented as: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000000"/>
                </a:solidFill>
                <a:latin typeface="Arial"/>
              </a:rPr>
              <a:t>A news article, an essay, a blog, a script for a podcast, a letter to a journal or newspaper, an obituary, a speech, etc.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417272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1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417272"/>
                </a:solidFill>
                <a:latin typeface="Arial Bold"/>
              </a:rPr>
              <a:t>Success Criteria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11374"/>
            <a:ext cx="15609955" cy="304736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When you have finished your research, you will then write up your findings and present them in the form of a written record. </a:t>
            </a:r>
          </a:p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Your written record may be presented as: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000000"/>
                </a:solidFill>
                <a:latin typeface="Arial"/>
              </a:rPr>
              <a:t>A news article, an essay, a blog, a script for a podcast, a letter to a journal or newspaper, an obituary, a speech, etc.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417272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417272"/>
                </a:solidFill>
                <a:latin typeface="Arial Bold"/>
              </a:rPr>
              <a:t>What is the Assessment Task?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2120899"/>
            <a:ext cx="15609955" cy="4848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The Assessment Task takes place in </a:t>
            </a:r>
            <a:r>
              <a:rPr lang="en-US" sz="3000">
                <a:solidFill>
                  <a:srgbClr val="417272"/>
                </a:solidFill>
                <a:latin typeface="Arial Bold"/>
              </a:rPr>
              <a:t>Third Year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, following the competition of CBA 2. </a:t>
            </a: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The Assessment Task 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is a </a:t>
            </a:r>
            <a:r>
              <a:rPr lang="en-US" sz="3000">
                <a:solidFill>
                  <a:srgbClr val="417272"/>
                </a:solidFill>
                <a:latin typeface="Arial Bold"/>
              </a:rPr>
              <a:t>written record</a:t>
            </a:r>
            <a:r>
              <a:rPr lang="en-US" sz="3000">
                <a:solidFill>
                  <a:srgbClr val="000000"/>
                </a:solidFill>
                <a:latin typeface="Arial Bold"/>
              </a:rPr>
              <a:t> 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– for example, a news article, an essay, a blog, a script for a podcast, a letter to a journal or newspaper, an obituary, a speech, etc.</a:t>
            </a: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For the Assessment Task, it is linked to the knowledge and skills you learned from CBA 2. </a:t>
            </a: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The Assessment Task is </a:t>
            </a:r>
            <a:r>
              <a:rPr lang="en-US" sz="3000">
                <a:solidFill>
                  <a:srgbClr val="417272"/>
                </a:solidFill>
                <a:latin typeface="Arial Bold"/>
              </a:rPr>
              <a:t>10%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 of the Junior Cycle Profile of Achievement (JCPA) final grade.</a:t>
            </a: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Unlike CBA 1 and CBA 2, </a:t>
            </a:r>
            <a:r>
              <a:rPr lang="en-US" sz="3000">
                <a:solidFill>
                  <a:srgbClr val="417272"/>
                </a:solidFill>
                <a:latin typeface="Arial Bold"/>
              </a:rPr>
              <a:t>it will be marked by the State Examinations Commission (SEC)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.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2988850" y="9725311"/>
            <a:ext cx="3950410" cy="561689"/>
            <a:chOff x="0" y="0"/>
            <a:chExt cx="5267213" cy="748919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48919" cy="748919"/>
            </a:xfrm>
            <a:custGeom>
              <a:avLst/>
              <a:gdLst/>
              <a:ahLst/>
              <a:cxnLst/>
              <a:rect r="r" b="b" t="t" l="l"/>
              <a:pathLst>
                <a:path h="748919" w="748919">
                  <a:moveTo>
                    <a:pt x="0" y="0"/>
                  </a:moveTo>
                  <a:lnTo>
                    <a:pt x="748919" y="0"/>
                  </a:lnTo>
                  <a:lnTo>
                    <a:pt x="748919" y="748919"/>
                  </a:lnTo>
                  <a:lnTo>
                    <a:pt x="0" y="7489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917398" y="13906"/>
              <a:ext cx="721107" cy="721107"/>
            </a:xfrm>
            <a:custGeom>
              <a:avLst/>
              <a:gdLst/>
              <a:ahLst/>
              <a:cxnLst/>
              <a:rect r="r" b="b" t="t" l="l"/>
              <a:pathLst>
                <a:path h="721107" w="721107">
                  <a:moveTo>
                    <a:pt x="0" y="0"/>
                  </a:moveTo>
                  <a:lnTo>
                    <a:pt x="721107" y="0"/>
                  </a:lnTo>
                  <a:lnTo>
                    <a:pt x="721107" y="721107"/>
                  </a:lnTo>
                  <a:lnTo>
                    <a:pt x="0" y="72110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856697" y="-14006"/>
              <a:ext cx="3410516" cy="69120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846"/>
                </a:lnSpc>
                <a:spcBef>
                  <a:spcPct val="0"/>
                </a:spcBef>
              </a:pPr>
              <a:r>
                <a:rPr lang="en-US" sz="3004">
                  <a:solidFill>
                    <a:srgbClr val="417272"/>
                  </a:solidFill>
                  <a:latin typeface="Arial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417272"/>
                </a:solidFill>
                <a:latin typeface="Arial Bold"/>
              </a:rPr>
              <a:t>What is the Assessment Task?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28700" y="2120899"/>
            <a:ext cx="15609955" cy="484822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The Assessment Task takes place in </a:t>
            </a:r>
            <a:r>
              <a:rPr lang="en-US" sz="3000">
                <a:solidFill>
                  <a:srgbClr val="417272"/>
                </a:solidFill>
                <a:latin typeface="Arial Bold"/>
              </a:rPr>
              <a:t>Third Year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, following the competition of CBA 2. </a:t>
            </a: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The Assessment Task 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is a </a:t>
            </a:r>
            <a:r>
              <a:rPr lang="en-US" sz="3000">
                <a:solidFill>
                  <a:srgbClr val="417272"/>
                </a:solidFill>
                <a:latin typeface="Arial Bold"/>
              </a:rPr>
              <a:t>written record</a:t>
            </a:r>
            <a:r>
              <a:rPr lang="en-US" sz="3000">
                <a:solidFill>
                  <a:srgbClr val="000000"/>
                </a:solidFill>
                <a:latin typeface="Arial Bold"/>
              </a:rPr>
              <a:t> 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– for example, a news article, an essay, a blog, a script for a podcast, a letter to a journal or newspaper, an obituary, a speech, etc.</a:t>
            </a: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For the Assessment Task, it is linked to the knowledge and skills you learned from CBA 2. </a:t>
            </a: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The Assessment Task is </a:t>
            </a:r>
            <a:r>
              <a:rPr lang="en-US" sz="3000">
                <a:solidFill>
                  <a:srgbClr val="417272"/>
                </a:solidFill>
                <a:latin typeface="Arial Bold"/>
              </a:rPr>
              <a:t>10%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 of the Junior Cycle Profile of Achievement (JCPA) final grade.</a:t>
            </a:r>
          </a:p>
          <a:p>
            <a:pPr algn="l" marL="647702" indent="-323851" lvl="1">
              <a:lnSpc>
                <a:spcPts val="4200"/>
              </a:lnSpc>
              <a:buFont typeface="Arial"/>
              <a:buChar char="•"/>
            </a:pPr>
            <a:r>
              <a:rPr lang="en-US" sz="3000">
                <a:solidFill>
                  <a:srgbClr val="000000"/>
                </a:solidFill>
                <a:latin typeface="Arial"/>
              </a:rPr>
              <a:t>Unlike CBA 1 and CBA 2, </a:t>
            </a:r>
            <a:r>
              <a:rPr lang="en-US" sz="3000">
                <a:solidFill>
                  <a:srgbClr val="417272"/>
                </a:solidFill>
                <a:latin typeface="Arial Bold"/>
              </a:rPr>
              <a:t>it will be marked by the State Examinations Commission (SEC)</a:t>
            </a:r>
            <a:r>
              <a:rPr lang="en-US" sz="3000">
                <a:solidFill>
                  <a:srgbClr val="000000"/>
                </a:solidFill>
                <a:latin typeface="Arial"/>
              </a:rPr>
              <a:t>.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2988850" y="9725311"/>
            <a:ext cx="3950410" cy="561689"/>
            <a:chOff x="0" y="0"/>
            <a:chExt cx="5267213" cy="748919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48919" cy="748919"/>
            </a:xfrm>
            <a:custGeom>
              <a:avLst/>
              <a:gdLst/>
              <a:ahLst/>
              <a:cxnLst/>
              <a:rect r="r" b="b" t="t" l="l"/>
              <a:pathLst>
                <a:path h="748919" w="748919">
                  <a:moveTo>
                    <a:pt x="0" y="0"/>
                  </a:moveTo>
                  <a:lnTo>
                    <a:pt x="748919" y="0"/>
                  </a:lnTo>
                  <a:lnTo>
                    <a:pt x="748919" y="748919"/>
                  </a:lnTo>
                  <a:lnTo>
                    <a:pt x="0" y="748919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917398" y="13906"/>
              <a:ext cx="721107" cy="721107"/>
            </a:xfrm>
            <a:custGeom>
              <a:avLst/>
              <a:gdLst/>
              <a:ahLst/>
              <a:cxnLst/>
              <a:rect r="r" b="b" t="t" l="l"/>
              <a:pathLst>
                <a:path h="721107" w="721107">
                  <a:moveTo>
                    <a:pt x="0" y="0"/>
                  </a:moveTo>
                  <a:lnTo>
                    <a:pt x="721107" y="0"/>
                  </a:lnTo>
                  <a:lnTo>
                    <a:pt x="721107" y="721107"/>
                  </a:lnTo>
                  <a:lnTo>
                    <a:pt x="0" y="721107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856697" y="-14006"/>
              <a:ext cx="3410516" cy="691206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846"/>
                </a:lnSpc>
                <a:spcBef>
                  <a:spcPct val="0"/>
                </a:spcBef>
              </a:pPr>
              <a:r>
                <a:rPr lang="en-US" sz="3004">
                  <a:solidFill>
                    <a:srgbClr val="417272"/>
                  </a:solidFill>
                  <a:latin typeface="Arial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417272"/>
                </a:solidFill>
                <a:latin typeface="Arial Bold Italics"/>
              </a:rPr>
              <a:t>Assessment Task</a:t>
            </a:r>
          </a:p>
        </p:txBody>
      </p:sp>
      <p:sp>
        <p:nvSpPr>
          <p:cNvPr name="TextBox 8" id="8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grpSp>
        <p:nvGrpSpPr>
          <p:cNvPr name="Group 9" id="9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2" id="12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417272"/>
                  </a:solidFill>
                  <a:latin typeface="Arialle"/>
                </a:rPr>
                <a:t>@MsDoorley</a:t>
              </a:r>
            </a:p>
          </p:txBody>
        </p:sp>
      </p:grpSp>
      <p:sp>
        <p:nvSpPr>
          <p:cNvPr name="TextBox 13" id="13"/>
          <p:cNvSpPr txBox="true"/>
          <p:nvPr/>
        </p:nvSpPr>
        <p:spPr>
          <a:xfrm rot="0">
            <a:off x="1028700" y="2139949"/>
            <a:ext cx="15609955" cy="748982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000000"/>
                </a:solidFill>
                <a:latin typeface="Arial"/>
              </a:rPr>
              <a:t>In this Assessment Task, you will </a:t>
            </a:r>
            <a:r>
              <a:rPr lang="en-US" sz="2500">
                <a:solidFill>
                  <a:srgbClr val="417272"/>
                </a:solidFill>
                <a:latin typeface="Arial Semi-Bold"/>
              </a:rPr>
              <a:t>demonstrate your understanding of historical concepts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2500">
                <a:solidFill>
                  <a:srgbClr val="417272"/>
                </a:solidFill>
                <a:latin typeface="Arial Semi-Bold"/>
              </a:rPr>
              <a:t>reflect on your research experience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 from CBA 2: A Life in Time.</a:t>
            </a:r>
          </a:p>
          <a:p>
            <a:pPr algn="l">
              <a:lnSpc>
                <a:spcPts val="3500"/>
              </a:lnSpc>
            </a:pPr>
            <a:r>
              <a:rPr lang="en-US" sz="2500">
                <a:solidFill>
                  <a:srgbClr val="000000"/>
                </a:solidFill>
                <a:latin typeface="Arial"/>
              </a:rPr>
              <a:t>You will:</a:t>
            </a:r>
          </a:p>
          <a:p>
            <a:pPr algn="l" marL="539754" indent="-269877" lvl="1">
              <a:lnSpc>
                <a:spcPts val="3500"/>
              </a:lnSpc>
              <a:buFont typeface="Arial"/>
              <a:buChar char="•"/>
            </a:pPr>
            <a:r>
              <a:rPr lang="en-US" sz="2500">
                <a:solidFill>
                  <a:srgbClr val="417272"/>
                </a:solidFill>
                <a:latin typeface="Arial Semi-Bold"/>
              </a:rPr>
              <a:t>Show your understanding of historical concepts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 such as cause and consequence, change and continuity, and historical significance.</a:t>
            </a:r>
          </a:p>
          <a:p>
            <a:pPr algn="l" marL="539754" indent="-269877" lvl="1">
              <a:lnSpc>
                <a:spcPts val="3500"/>
              </a:lnSpc>
              <a:buFont typeface="Arial"/>
              <a:buChar char="•"/>
            </a:pPr>
            <a:r>
              <a:rPr lang="en-US" sz="2500">
                <a:solidFill>
                  <a:srgbClr val="417272"/>
                </a:solidFill>
                <a:latin typeface="Arial Semi-Bold"/>
              </a:rPr>
              <a:t>Reflect on the learning process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, including what you learned about conducting historical research and forming historical arguments.</a:t>
            </a:r>
          </a:p>
          <a:p>
            <a:pPr algn="l" marL="539754" indent="-269877" lvl="1">
              <a:lnSpc>
                <a:spcPts val="3500"/>
              </a:lnSpc>
              <a:buFont typeface="Arial"/>
              <a:buChar char="•"/>
            </a:pPr>
            <a:r>
              <a:rPr lang="en-US" sz="2500">
                <a:solidFill>
                  <a:srgbClr val="417272"/>
                </a:solidFill>
                <a:latin typeface="Arial Semi-Bold"/>
              </a:rPr>
              <a:t>Assess the historical significance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 of your chosen figure using the Five Rs: </a:t>
            </a:r>
            <a:r>
              <a:rPr lang="en-US" sz="2500">
                <a:solidFill>
                  <a:srgbClr val="417272"/>
                </a:solidFill>
                <a:latin typeface="Arial Semi-Bold"/>
              </a:rPr>
              <a:t>Remarkable, Remembered, Resonant, Resulting in Change</a:t>
            </a:r>
            <a:r>
              <a:rPr lang="en-US" sz="2500">
                <a:solidFill>
                  <a:srgbClr val="417272"/>
                </a:solidFill>
                <a:latin typeface="Arial"/>
              </a:rPr>
              <a:t>,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 and </a:t>
            </a:r>
            <a:r>
              <a:rPr lang="en-US" sz="2500">
                <a:solidFill>
                  <a:srgbClr val="417272"/>
                </a:solidFill>
                <a:latin typeface="Arial Semi-Bold"/>
              </a:rPr>
              <a:t>Revealing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.</a:t>
            </a:r>
          </a:p>
          <a:p>
            <a:pPr algn="l" marL="539754" indent="-269877" lvl="1">
              <a:lnSpc>
                <a:spcPts val="3500"/>
              </a:lnSpc>
              <a:buFont typeface="Arial"/>
              <a:buChar char="•"/>
            </a:pPr>
            <a:r>
              <a:rPr lang="en-US" sz="2500">
                <a:solidFill>
                  <a:srgbClr val="417272"/>
                </a:solidFill>
                <a:latin typeface="Arial Semi-Bold"/>
              </a:rPr>
              <a:t>Evaluate the new knowledge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 gained through your research and discuss how this has enhanced your understanding of the historical period.</a:t>
            </a:r>
          </a:p>
          <a:p>
            <a:pPr algn="l" marL="539754" indent="-269877" lvl="1">
              <a:lnSpc>
                <a:spcPts val="3500"/>
              </a:lnSpc>
              <a:buFont typeface="Arial"/>
              <a:buChar char="•"/>
            </a:pPr>
            <a:r>
              <a:rPr lang="en-US" sz="2500">
                <a:solidFill>
                  <a:srgbClr val="417272"/>
                </a:solidFill>
                <a:latin typeface="Arial Semi-Bold"/>
              </a:rPr>
              <a:t>Form historical judgments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 based on the evidence you gathered and explain any changes in your perspective.</a:t>
            </a:r>
          </a:p>
          <a:p>
            <a:pPr algn="l" marL="539754" indent="-269877" lvl="1">
              <a:lnSpc>
                <a:spcPts val="3500"/>
              </a:lnSpc>
              <a:buFont typeface="Arial"/>
              <a:buChar char="•"/>
            </a:pPr>
            <a:r>
              <a:rPr lang="en-US" sz="2500">
                <a:solidFill>
                  <a:srgbClr val="417272"/>
                </a:solidFill>
                <a:latin typeface="Arial Semi-Bold"/>
              </a:rPr>
              <a:t>Reflect on how the project influenced your attitudes and values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, including personal growth and new perspectives gained.</a:t>
            </a:r>
          </a:p>
          <a:p>
            <a:pPr algn="l" marL="539754" indent="-269877" lvl="1">
              <a:lnSpc>
                <a:spcPts val="3500"/>
              </a:lnSpc>
              <a:buFont typeface="Arial"/>
              <a:buChar char="•"/>
            </a:pPr>
            <a:r>
              <a:rPr lang="en-US" sz="2500">
                <a:solidFill>
                  <a:srgbClr val="417272"/>
                </a:solidFill>
                <a:latin typeface="Arial Semi-Bold"/>
              </a:rPr>
              <a:t>Discuss your overall appreciation of history</a:t>
            </a:r>
            <a:r>
              <a:rPr lang="en-US" sz="2500">
                <a:solidFill>
                  <a:srgbClr val="417272"/>
                </a:solidFill>
                <a:latin typeface="Arial"/>
              </a:rPr>
              <a:t> </a:t>
            </a:r>
            <a:r>
              <a:rPr lang="en-US" sz="2500">
                <a:solidFill>
                  <a:srgbClr val="000000"/>
                </a:solidFill>
                <a:latin typeface="Arial"/>
              </a:rPr>
              <a:t>and how this task has deepened your understanding of the past.</a:t>
            </a:r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07553" y="400050"/>
            <a:ext cx="15609955" cy="18446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7000"/>
              </a:lnSpc>
            </a:pPr>
            <a:r>
              <a:rPr lang="en-US" sz="5000">
                <a:solidFill>
                  <a:srgbClr val="417272"/>
                </a:solidFill>
                <a:latin typeface="Arial Bold"/>
              </a:rPr>
              <a:t>Selecting your topic</a:t>
            </a:r>
          </a:p>
          <a:p>
            <a:pPr algn="l">
              <a:lnSpc>
                <a:spcPts val="7000"/>
              </a:lnSpc>
            </a:pPr>
            <a:r>
              <a:rPr lang="en-US" sz="5000">
                <a:solidFill>
                  <a:srgbClr val="417272"/>
                </a:solidFill>
                <a:latin typeface="Arial Bold"/>
              </a:rPr>
              <a:t> Five Rs for thinking about historical significance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11374"/>
            <a:ext cx="15609955" cy="484759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417272"/>
                </a:solidFill>
                <a:latin typeface="Arial Bold"/>
              </a:rPr>
              <a:t>Remarkable 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– the event or development was remarked upon by people at the time and/or since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417272"/>
                </a:solidFill>
                <a:latin typeface="Arial Bold"/>
              </a:rPr>
              <a:t>Remembered 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– the event or development was important at some stage in history within the collective memory of a group or groups.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417272"/>
                </a:solidFill>
                <a:latin typeface="Arial Bold"/>
              </a:rPr>
              <a:t>Resonant 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– people life to make analogies with it; it is possible to connect with experiences, beliefs or situations across time and space.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417272"/>
                </a:solidFill>
                <a:latin typeface="Arial Bold"/>
              </a:rPr>
              <a:t>Resulting in change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 – it had consequences.</a:t>
            </a:r>
          </a:p>
          <a:p>
            <a:pPr algn="l">
              <a:lnSpc>
                <a:spcPts val="4759"/>
              </a:lnSpc>
            </a:pPr>
            <a:r>
              <a:rPr lang="en-US" sz="3399">
                <a:solidFill>
                  <a:srgbClr val="417272"/>
                </a:solidFill>
                <a:latin typeface="Arial Bold"/>
              </a:rPr>
              <a:t>Revealing </a:t>
            </a:r>
            <a:r>
              <a:rPr lang="en-US" sz="3399">
                <a:solidFill>
                  <a:srgbClr val="000000"/>
                </a:solidFill>
                <a:latin typeface="Arial"/>
              </a:rPr>
              <a:t>– of some other aspect of the past. 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417272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6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417272"/>
                </a:solidFill>
                <a:latin typeface="Arial Bold"/>
              </a:rPr>
              <a:t>Selecting your topic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11374"/>
            <a:ext cx="15609955" cy="4247515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734059" indent="-367030" lvl="1">
              <a:lnSpc>
                <a:spcPts val="4759"/>
              </a:lnSpc>
              <a:buFont typeface="Arial"/>
              <a:buChar char="•"/>
            </a:pPr>
            <a:r>
              <a:rPr lang="en-US" sz="3399">
                <a:solidFill>
                  <a:srgbClr val="000000"/>
                </a:solidFill>
                <a:latin typeface="Arial"/>
              </a:rPr>
              <a:t>There are a few things to consider, when deciding your Assessment Task topic: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417272"/>
                </a:solidFill>
                <a:latin typeface="Arial Bold"/>
              </a:rPr>
              <a:t>Are you interested in the topic?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417272"/>
                </a:solidFill>
                <a:latin typeface="Arial Bold"/>
              </a:rPr>
              <a:t>Can you get more than one good source for this topic?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417272"/>
                </a:solidFill>
                <a:latin typeface="Arial Bold"/>
              </a:rPr>
              <a:t>Can you gather a lot of information about your topic?</a:t>
            </a:r>
          </a:p>
          <a:p>
            <a:pPr algn="l" marL="1468119" indent="-489373" lvl="2">
              <a:lnSpc>
                <a:spcPts val="4759"/>
              </a:lnSpc>
              <a:buFont typeface="Arial"/>
              <a:buChar char="⚬"/>
            </a:pPr>
            <a:r>
              <a:rPr lang="en-US" sz="3399">
                <a:solidFill>
                  <a:srgbClr val="417272"/>
                </a:solidFill>
                <a:latin typeface="Arial Bold"/>
              </a:rPr>
              <a:t>Does your topic connect to the history of Ireland and/or the wider world?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417272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7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9525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0">
            <a:off x="1028700" y="714375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417272"/>
                </a:solidFill>
                <a:latin typeface="Arial Bold"/>
              </a:rPr>
              <a:t>Sources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2130424"/>
            <a:ext cx="15609955" cy="73723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647697" indent="-323848" lvl="1">
              <a:lnSpc>
                <a:spcPts val="4199"/>
              </a:lnSpc>
              <a:buFont typeface="Arial"/>
              <a:buChar char="•"/>
            </a:pPr>
            <a:r>
              <a:rPr lang="en-US" sz="2999">
                <a:solidFill>
                  <a:srgbClr val="000000"/>
                </a:solidFill>
                <a:latin typeface="Arial"/>
              </a:rPr>
              <a:t>Once you have selected your topic, you then need to identify your </a:t>
            </a:r>
            <a:r>
              <a:rPr lang="en-US" sz="2999">
                <a:solidFill>
                  <a:srgbClr val="417272"/>
                </a:solidFill>
                <a:latin typeface="Arial Bold"/>
              </a:rPr>
              <a:t>sources 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for the Assessment Task. The sources used mist be cited in a </a:t>
            </a:r>
            <a:r>
              <a:rPr lang="en-US" sz="2999">
                <a:solidFill>
                  <a:srgbClr val="417272"/>
                </a:solidFill>
                <a:latin typeface="Arial Bold"/>
              </a:rPr>
              <a:t>bibliography</a:t>
            </a:r>
            <a:r>
              <a:rPr lang="en-US" sz="2999">
                <a:solidFill>
                  <a:srgbClr val="417272"/>
                </a:solidFill>
                <a:latin typeface="Arial"/>
              </a:rPr>
              <a:t> 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at the end of the CBA. You should try to get at least </a:t>
            </a:r>
            <a:r>
              <a:rPr lang="en-US" sz="2999">
                <a:solidFill>
                  <a:srgbClr val="417272"/>
                </a:solidFill>
                <a:latin typeface="Arial Bold"/>
              </a:rPr>
              <a:t>two different sources</a:t>
            </a:r>
            <a:r>
              <a:rPr lang="en-US" sz="2999">
                <a:solidFill>
                  <a:srgbClr val="417272"/>
                </a:solidFill>
                <a:latin typeface="Arial"/>
              </a:rPr>
              <a:t> 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(for example, a book (written) and a documentary (visual)).</a:t>
            </a:r>
          </a:p>
          <a:p>
            <a:pPr algn="l" marL="647697" indent="-323848" lvl="1">
              <a:lnSpc>
                <a:spcPts val="4199"/>
              </a:lnSpc>
              <a:buFont typeface="Arial"/>
              <a:buChar char="•"/>
            </a:pPr>
            <a:r>
              <a:rPr lang="en-US" sz="2999">
                <a:solidFill>
                  <a:srgbClr val="000000"/>
                </a:solidFill>
                <a:latin typeface="Arial"/>
              </a:rPr>
              <a:t>When finding sources, ask yourself </a:t>
            </a:r>
            <a:r>
              <a:rPr lang="en-US" sz="2999">
                <a:solidFill>
                  <a:srgbClr val="417272"/>
                </a:solidFill>
                <a:latin typeface="Arial Bold"/>
              </a:rPr>
              <a:t>what question you are trying to answer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 and consider </a:t>
            </a:r>
            <a:r>
              <a:rPr lang="en-US" sz="2999">
                <a:solidFill>
                  <a:srgbClr val="417272"/>
                </a:solidFill>
                <a:latin typeface="Arial Bold"/>
              </a:rPr>
              <a:t>what question you are trying to answer 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and consider </a:t>
            </a:r>
            <a:r>
              <a:rPr lang="en-US" sz="2999">
                <a:solidFill>
                  <a:srgbClr val="417272"/>
                </a:solidFill>
                <a:latin typeface="Arial Bold"/>
              </a:rPr>
              <a:t>what source might be suitable</a:t>
            </a:r>
            <a:r>
              <a:rPr lang="en-US" sz="2999">
                <a:solidFill>
                  <a:srgbClr val="000000"/>
                </a:solidFill>
                <a:latin typeface="Arial"/>
              </a:rPr>
              <a:t>.</a:t>
            </a:r>
          </a:p>
          <a:p>
            <a:pPr algn="l" marL="647697" indent="-323848" lvl="1">
              <a:lnSpc>
                <a:spcPts val="4199"/>
              </a:lnSpc>
              <a:buFont typeface="Arial"/>
              <a:buChar char="•"/>
            </a:pPr>
            <a:r>
              <a:rPr lang="en-US" sz="2999">
                <a:solidFill>
                  <a:srgbClr val="000000"/>
                </a:solidFill>
                <a:latin typeface="Arial"/>
              </a:rPr>
              <a:t>For example:</a:t>
            </a:r>
          </a:p>
          <a:p>
            <a:pPr algn="l" marL="1295394" indent="-431798" lvl="2">
              <a:lnSpc>
                <a:spcPts val="4199"/>
              </a:lnSpc>
              <a:buFont typeface="Arial"/>
              <a:buChar char="⚬"/>
            </a:pPr>
            <a:r>
              <a:rPr lang="en-US" sz="2999">
                <a:solidFill>
                  <a:srgbClr val="000000"/>
                </a:solidFill>
                <a:latin typeface="Arial"/>
              </a:rPr>
              <a:t>If you are researching what life looked like during a certain time, photographs give great visual detail.</a:t>
            </a:r>
          </a:p>
          <a:p>
            <a:pPr algn="l" marL="1295394" indent="-431798" lvl="2">
              <a:lnSpc>
                <a:spcPts val="4199"/>
              </a:lnSpc>
              <a:buFont typeface="Arial"/>
              <a:buChar char="⚬"/>
            </a:pPr>
            <a:r>
              <a:rPr lang="en-US" sz="2999">
                <a:solidFill>
                  <a:srgbClr val="000000"/>
                </a:solidFill>
                <a:latin typeface="Arial"/>
              </a:rPr>
              <a:t>If you are looking into local placenames, old maps would be useful.</a:t>
            </a:r>
          </a:p>
          <a:p>
            <a:pPr algn="l" marL="1295394" indent="-431798" lvl="2">
              <a:lnSpc>
                <a:spcPts val="4199"/>
              </a:lnSpc>
              <a:buFont typeface="Arial"/>
              <a:buChar char="⚬"/>
            </a:pPr>
            <a:r>
              <a:rPr lang="en-US" sz="2999">
                <a:solidFill>
                  <a:srgbClr val="000000"/>
                </a:solidFill>
                <a:latin typeface="Arial"/>
              </a:rPr>
              <a:t>If you are looking into family history, interviewing a family member would be useful.</a:t>
            </a:r>
          </a:p>
          <a:p>
            <a:pPr algn="l" marL="1295394" indent="-431798" lvl="2">
              <a:lnSpc>
                <a:spcPts val="4199"/>
              </a:lnSpc>
              <a:buFont typeface="Arial"/>
              <a:buChar char="⚬"/>
            </a:pPr>
            <a:r>
              <a:rPr lang="en-US" sz="2999">
                <a:solidFill>
                  <a:srgbClr val="000000"/>
                </a:solidFill>
                <a:latin typeface="Arial"/>
              </a:rPr>
              <a:t>You must be careful to make sure your information is reliable and that you have cross-checked it with another source. </a:t>
            </a:r>
          </a:p>
        </p:txBody>
      </p:sp>
      <p:sp>
        <p:nvSpPr>
          <p:cNvPr name="TextBox 9" id="9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grpSp>
        <p:nvGrpSpPr>
          <p:cNvPr name="Group 10" id="10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1" id="11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3" id="13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417272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8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graphicFrame>
        <p:nvGraphicFramePr>
          <p:cNvPr name="Table 6" id="6"/>
          <p:cNvGraphicFramePr>
            <a:graphicFrameLocks noGrp="true"/>
          </p:cNvGraphicFramePr>
          <p:nvPr/>
        </p:nvGraphicFramePr>
        <p:xfrm>
          <a:off x="1007553" y="2930737"/>
          <a:ext cx="15609955" cy="5962650"/>
        </p:xfrm>
        <a:graphic>
          <a:graphicData uri="http://schemas.openxmlformats.org/drawingml/2006/table">
            <a:tbl>
              <a:tblPr/>
              <a:tblGrid>
                <a:gridCol w="5203318"/>
                <a:gridCol w="5203318"/>
                <a:gridCol w="5203318"/>
              </a:tblGrid>
              <a:tr h="412209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FFFFFF"/>
                          </a:solidFill>
                          <a:latin typeface="Arial Bold"/>
                        </a:rPr>
                        <a:t>Source Type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272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FFFFFF"/>
                          </a:solidFill>
                          <a:latin typeface="Arial Bold"/>
                        </a:rPr>
                        <a:t>In-Text Citation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272"/>
                    </a:solidFill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FFFFFF"/>
                          </a:solidFill>
                          <a:latin typeface="Arial Bold"/>
                        </a:rPr>
                        <a:t>Bibliography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7272"/>
                    </a:solidFill>
                  </a:tcPr>
                </a:tc>
              </a:tr>
              <a:tr h="7669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Book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(Ferriter, 2005, p. XX)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Ferriter, D. (2005)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 Italics"/>
                        </a:rPr>
                        <a:t>The Transformation of Ireland 1900 – 2000.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London: Profile Books.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6900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Newspaper Article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(O'Shannon, 1963)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O’Shannon, C. (1963). ‘President visits a divided Berlin’,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 Italics"/>
                        </a:rPr>
                        <a:t>The Irish Times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, 27 June, p. 1.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85666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Online article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(McCaffrey, 2004, p. XX)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McCaffrey, L. (2004) ‘Ireland and Irish America: Connections and Disconnections’,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 Italics"/>
                        </a:rPr>
                        <a:t>U.S. Catholic Historian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vol. 22, no. 3 [online]. Available at </a:t>
                      </a:r>
                      <a:r>
                        <a:rPr lang="en-US" sz="1999" u="sng">
                          <a:solidFill>
                            <a:srgbClr val="417272"/>
                          </a:solidFill>
                          <a:latin typeface="Arial Bold"/>
                          <a:hlinkClick r:id="rId2" tooltip="https://www.jstor.org/stable/25254917"/>
                        </a:rPr>
                        <a:t>https://www.jstor.org/stable/25254917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 (accessed 07/11/2021)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0975"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Online film/ documentary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(Century Ireland, 2013)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 anchor="t" rtlCol="false"/>
                    <a:lstStyle/>
                    <a:p>
                      <a:pPr algn="ctr">
                        <a:lnSpc>
                          <a:spcPts val="2799"/>
                        </a:lnSpc>
                        <a:defRPr/>
                      </a:pPr>
                      <a:r>
                        <a:rPr lang="en-US" sz="1999">
                          <a:solidFill>
                            <a:srgbClr val="000000"/>
                          </a:solidFill>
                          <a:latin typeface="Arial Italics"/>
                        </a:rPr>
                        <a:t>The Battle for Suffrage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 (2013). Century Ireland [Documentary film] Available at: </a:t>
                      </a:r>
                      <a:r>
                        <a:rPr lang="en-US" sz="1999" u="sng">
                          <a:solidFill>
                            <a:srgbClr val="417272"/>
                          </a:solidFill>
                          <a:latin typeface="Arial Bold"/>
                          <a:hlinkClick r:id="rId3" tooltip="https://www.youtube.com/watch?v=kRGKdmbYgYI&amp;t=1s"/>
                        </a:rPr>
                        <a:t>https://www.youtube.com/watch?v=kRGKdmbYgYI&amp;t=1s</a:t>
                      </a:r>
                      <a:r>
                        <a:rPr lang="en-US" sz="1999">
                          <a:solidFill>
                            <a:srgbClr val="700124"/>
                          </a:solidFill>
                          <a:latin typeface="Arial"/>
                        </a:rPr>
                        <a:t> </a:t>
                      </a:r>
                      <a:r>
                        <a:rPr lang="en-US" sz="1999">
                          <a:solidFill>
                            <a:srgbClr val="000000"/>
                          </a:solidFill>
                          <a:latin typeface="Arial"/>
                        </a:rPr>
                        <a:t>(accessed: 07/11/2021)</a:t>
                      </a:r>
                      <a:endParaRPr lang="en-US" sz="1100"/>
                    </a:p>
                  </a:txBody>
                  <a:tcPr marL="0" marR="0" marT="0" marB="0" anchor="ctr">
                    <a:lnL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mpd="sng" algn="ctr" cap="flat" w="38100">
                      <a:solidFill>
                        <a:srgbClr val="41727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name="TextBox 7" id="7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8" id="8"/>
          <p:cNvSpPr txBox="true"/>
          <p:nvPr/>
        </p:nvSpPr>
        <p:spPr>
          <a:xfrm rot="0">
            <a:off x="1028700" y="489374"/>
            <a:ext cx="15609955" cy="153034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>
              <a:lnSpc>
                <a:spcPts val="11200"/>
              </a:lnSpc>
            </a:pPr>
            <a:r>
              <a:rPr lang="en-US" sz="8000">
                <a:solidFill>
                  <a:srgbClr val="417272"/>
                </a:solidFill>
                <a:latin typeface="Arial Bold"/>
              </a:rPr>
              <a:t>Bibliography</a:t>
            </a:r>
          </a:p>
        </p:txBody>
      </p:sp>
      <p:sp>
        <p:nvSpPr>
          <p:cNvPr name="TextBox 9" id="9"/>
          <p:cNvSpPr txBox="true"/>
          <p:nvPr/>
        </p:nvSpPr>
        <p:spPr>
          <a:xfrm rot="0">
            <a:off x="1007553" y="2022686"/>
            <a:ext cx="15609955" cy="908050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l" marL="539749" indent="-269875" lvl="1">
              <a:lnSpc>
                <a:spcPts val="3499"/>
              </a:lnSpc>
              <a:buFont typeface="Arial"/>
              <a:buChar char="•"/>
            </a:pPr>
            <a:r>
              <a:rPr lang="en-US" sz="2499">
                <a:solidFill>
                  <a:srgbClr val="000000"/>
                </a:solidFill>
                <a:latin typeface="Arial"/>
              </a:rPr>
              <a:t>A bibliography is a list of all the sources you used, whether you referenced them directly or not, when carrying out research. </a:t>
            </a:r>
            <a:r>
              <a:rPr lang="en-US" sz="2499">
                <a:solidFill>
                  <a:srgbClr val="417272"/>
                </a:solidFill>
                <a:latin typeface="Arial Bold"/>
              </a:rPr>
              <a:t>https://educateplus.ie/go/harvard-guide </a:t>
            </a:r>
          </a:p>
        </p:txBody>
      </p:sp>
      <p:sp>
        <p:nvSpPr>
          <p:cNvPr name="TextBox 10" id="10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grpSp>
        <p:nvGrpSpPr>
          <p:cNvPr name="Group 11" id="11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12" id="12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4" id="14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417272"/>
                  </a:solidFill>
                  <a:latin typeface="Arialle"/>
                </a:rPr>
                <a:t>@MsDoorley</a:t>
              </a:r>
            </a:p>
          </p:txBody>
        </p:sp>
      </p:grpSp>
    </p:spTree>
  </p:cSld>
  <p:clrMapOvr>
    <a:masterClrMapping/>
  </p:clrMapOvr>
</p:sld>
</file>

<file path=ppt/slides/slide9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bg>
      <p:bgPr>
        <a:solidFill>
          <a:srgbClr val="D7FCFB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685800" cy="10287000"/>
            <a:chOff x="0" y="0"/>
            <a:chExt cx="914400" cy="1371600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9144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914400">
                  <a:moveTo>
                    <a:pt x="0" y="0"/>
                  </a:moveTo>
                  <a:lnTo>
                    <a:pt x="914400" y="0"/>
                  </a:lnTo>
                  <a:lnTo>
                    <a:pt x="9144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6FBEAD"/>
            </a:solidFill>
          </p:spPr>
        </p:sp>
      </p:grpSp>
      <p:grpSp>
        <p:nvGrpSpPr>
          <p:cNvPr name="Group 4" id="4"/>
          <p:cNvGrpSpPr/>
          <p:nvPr/>
        </p:nvGrpSpPr>
        <p:grpSpPr>
          <a:xfrm rot="0">
            <a:off x="16939260" y="0"/>
            <a:ext cx="1371600" cy="10287000"/>
            <a:chOff x="0" y="0"/>
            <a:chExt cx="1828800" cy="13716000"/>
          </a:xfrm>
        </p:grpSpPr>
        <p:sp>
          <p:nvSpPr>
            <p:cNvPr name="Freeform 5" id="5"/>
            <p:cNvSpPr/>
            <p:nvPr/>
          </p:nvSpPr>
          <p:spPr>
            <a:xfrm flipH="false" flipV="false" rot="0">
              <a:off x="0" y="0"/>
              <a:ext cx="1828800" cy="13716000"/>
            </a:xfrm>
            <a:custGeom>
              <a:avLst/>
              <a:gdLst/>
              <a:ahLst/>
              <a:cxnLst/>
              <a:rect r="r" b="b" t="t" l="l"/>
              <a:pathLst>
                <a:path h="13716000" w="1828800">
                  <a:moveTo>
                    <a:pt x="0" y="0"/>
                  </a:moveTo>
                  <a:lnTo>
                    <a:pt x="1828800" y="0"/>
                  </a:lnTo>
                  <a:lnTo>
                    <a:pt x="1828800" y="13716000"/>
                  </a:lnTo>
                  <a:lnTo>
                    <a:pt x="0" y="13716000"/>
                  </a:lnTo>
                  <a:close/>
                </a:path>
              </a:pathLst>
            </a:custGeom>
            <a:solidFill>
              <a:srgbClr val="417272"/>
            </a:solidFill>
          </p:spPr>
        </p:sp>
      </p:grpSp>
      <p:sp>
        <p:nvSpPr>
          <p:cNvPr name="TextBox 6" id="6"/>
          <p:cNvSpPr txBox="true"/>
          <p:nvPr/>
        </p:nvSpPr>
        <p:spPr>
          <a:xfrm rot="-5400000">
            <a:off x="-3736869" y="4806950"/>
            <a:ext cx="8016664" cy="673099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4900"/>
              </a:lnSpc>
            </a:pPr>
            <a:r>
              <a:rPr lang="en-US" sz="3500">
                <a:solidFill>
                  <a:srgbClr val="FFFFFF"/>
                </a:solidFill>
                <a:latin typeface="Arial Bold"/>
              </a:rPr>
              <a:t>Strand One: The Nature of History</a:t>
            </a:r>
          </a:p>
        </p:txBody>
      </p:sp>
      <p:sp>
        <p:nvSpPr>
          <p:cNvPr name="TextBox 7" id="7"/>
          <p:cNvSpPr txBox="true"/>
          <p:nvPr/>
        </p:nvSpPr>
        <p:spPr>
          <a:xfrm rot="5400000">
            <a:off x="13527088" y="4760912"/>
            <a:ext cx="8229600" cy="765174"/>
          </a:xfrm>
          <a:prstGeom prst="rect">
            <a:avLst/>
          </a:prstGeom>
        </p:spPr>
        <p:txBody>
          <a:bodyPr anchor="t" rtlCol="false" tIns="0" lIns="0" bIns="0" rIns="0">
            <a:spAutoFit/>
          </a:bodyPr>
          <a:lstStyle/>
          <a:p>
            <a:pPr algn="ctr">
              <a:lnSpc>
                <a:spcPts val="5600"/>
              </a:lnSpc>
            </a:pPr>
            <a:r>
              <a:rPr lang="en-US" sz="4000">
                <a:solidFill>
                  <a:srgbClr val="FFFFFF"/>
                </a:solidFill>
                <a:latin typeface="Arial Bold"/>
              </a:rPr>
              <a:t>Assessment Task</a:t>
            </a:r>
          </a:p>
        </p:txBody>
      </p:sp>
      <p:grpSp>
        <p:nvGrpSpPr>
          <p:cNvPr name="Group 8" id="8"/>
          <p:cNvGrpSpPr/>
          <p:nvPr/>
        </p:nvGrpSpPr>
        <p:grpSpPr>
          <a:xfrm rot="0">
            <a:off x="13297462" y="9721305"/>
            <a:ext cx="3641798" cy="565695"/>
            <a:chOff x="0" y="0"/>
            <a:chExt cx="4855730" cy="754261"/>
          </a:xfrm>
        </p:grpSpPr>
        <p:sp>
          <p:nvSpPr>
            <p:cNvPr name="Freeform 9" id="9"/>
            <p:cNvSpPr/>
            <p:nvPr/>
          </p:nvSpPr>
          <p:spPr>
            <a:xfrm flipH="false" flipV="false" rot="0">
              <a:off x="0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1" y="0"/>
                  </a:lnTo>
                  <a:lnTo>
                    <a:pt x="754261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0" id="10"/>
            <p:cNvSpPr/>
            <p:nvPr/>
          </p:nvSpPr>
          <p:spPr>
            <a:xfrm flipH="false" flipV="false" rot="0">
              <a:off x="881261" y="0"/>
              <a:ext cx="754261" cy="754261"/>
            </a:xfrm>
            <a:custGeom>
              <a:avLst/>
              <a:gdLst/>
              <a:ahLst/>
              <a:cxnLst/>
              <a:rect r="r" b="b" t="t" l="l"/>
              <a:pathLst>
                <a:path h="754261" w="754261">
                  <a:moveTo>
                    <a:pt x="0" y="0"/>
                  </a:moveTo>
                  <a:lnTo>
                    <a:pt x="754260" y="0"/>
                  </a:lnTo>
                  <a:lnTo>
                    <a:pt x="754260" y="754261"/>
                  </a:lnTo>
                  <a:lnTo>
                    <a:pt x="0" y="754261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>
                <a:extLs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TextBox 11" id="11"/>
            <p:cNvSpPr txBox="true"/>
            <p:nvPr/>
          </p:nvSpPr>
          <p:spPr>
            <a:xfrm rot="0">
              <a:off x="1760497" y="89264"/>
              <a:ext cx="3095233" cy="537633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just">
                <a:lnSpc>
                  <a:spcPts val="3200"/>
                </a:lnSpc>
                <a:spcBef>
                  <a:spcPct val="0"/>
                </a:spcBef>
              </a:pPr>
              <a:r>
                <a:rPr lang="en-US" sz="2500">
                  <a:solidFill>
                    <a:srgbClr val="417272"/>
                  </a:solidFill>
                  <a:latin typeface="Arialle"/>
                </a:rPr>
                <a:t>@MsDoorley</a:t>
              </a:r>
            </a:p>
          </p:txBody>
        </p:sp>
      </p:grpSp>
      <p:grpSp>
        <p:nvGrpSpPr>
          <p:cNvPr name="Group 12" id="12"/>
          <p:cNvGrpSpPr/>
          <p:nvPr/>
        </p:nvGrpSpPr>
        <p:grpSpPr>
          <a:xfrm rot="0">
            <a:off x="1602945" y="391222"/>
            <a:ext cx="15082110" cy="9504556"/>
            <a:chOff x="0" y="0"/>
            <a:chExt cx="20109480" cy="12672741"/>
          </a:xfrm>
        </p:grpSpPr>
        <p:sp>
          <p:nvSpPr>
            <p:cNvPr name="Freeform 13" id="13"/>
            <p:cNvSpPr/>
            <p:nvPr/>
          </p:nvSpPr>
          <p:spPr>
            <a:xfrm flipH="false" flipV="false" rot="0">
              <a:off x="6757348" y="8524238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0" y="0"/>
                  </a:moveTo>
                  <a:lnTo>
                    <a:pt x="2958452" y="0"/>
                  </a:lnTo>
                  <a:lnTo>
                    <a:pt x="2958452" y="2455516"/>
                  </a:lnTo>
                  <a:lnTo>
                    <a:pt x="0" y="245551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4" id="14"/>
            <p:cNvSpPr/>
            <p:nvPr/>
          </p:nvSpPr>
          <p:spPr>
            <a:xfrm flipH="false" flipV="false" rot="-10800000">
              <a:off x="8838333" y="7296480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0" y="0"/>
                  </a:moveTo>
                  <a:lnTo>
                    <a:pt x="2958453" y="0"/>
                  </a:lnTo>
                  <a:lnTo>
                    <a:pt x="2958453" y="2455516"/>
                  </a:lnTo>
                  <a:lnTo>
                    <a:pt x="0" y="245551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5" id="15"/>
            <p:cNvSpPr/>
            <p:nvPr/>
          </p:nvSpPr>
          <p:spPr>
            <a:xfrm flipH="true" flipV="false" rot="0">
              <a:off x="12295297" y="8524238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2958453" y="0"/>
                  </a:moveTo>
                  <a:lnTo>
                    <a:pt x="0" y="0"/>
                  </a:lnTo>
                  <a:lnTo>
                    <a:pt x="0" y="2455516"/>
                  </a:lnTo>
                  <a:lnTo>
                    <a:pt x="2958453" y="2455516"/>
                  </a:lnTo>
                  <a:lnTo>
                    <a:pt x="2958453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6" id="16"/>
            <p:cNvSpPr/>
            <p:nvPr/>
          </p:nvSpPr>
          <p:spPr>
            <a:xfrm flipH="true" flipV="false" rot="-10800000">
              <a:off x="10199778" y="7296480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2958453" y="0"/>
                  </a:moveTo>
                  <a:lnTo>
                    <a:pt x="0" y="0"/>
                  </a:lnTo>
                  <a:lnTo>
                    <a:pt x="0" y="2455516"/>
                  </a:lnTo>
                  <a:lnTo>
                    <a:pt x="2958453" y="2455516"/>
                  </a:lnTo>
                  <a:lnTo>
                    <a:pt x="2958453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7" id="17"/>
            <p:cNvSpPr/>
            <p:nvPr/>
          </p:nvSpPr>
          <p:spPr>
            <a:xfrm flipH="true" flipV="false" rot="-5400000">
              <a:off x="14974631" y="8272770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2958453" y="0"/>
                  </a:moveTo>
                  <a:lnTo>
                    <a:pt x="0" y="0"/>
                  </a:lnTo>
                  <a:lnTo>
                    <a:pt x="0" y="2455515"/>
                  </a:lnTo>
                  <a:lnTo>
                    <a:pt x="2958453" y="2455515"/>
                  </a:lnTo>
                  <a:lnTo>
                    <a:pt x="2958453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8" id="18"/>
            <p:cNvSpPr/>
            <p:nvPr/>
          </p:nvSpPr>
          <p:spPr>
            <a:xfrm flipH="false" flipV="false" rot="-5400000">
              <a:off x="14974631" y="5314317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0" y="0"/>
                  </a:moveTo>
                  <a:lnTo>
                    <a:pt x="2958453" y="0"/>
                  </a:lnTo>
                  <a:lnTo>
                    <a:pt x="2958453" y="2455516"/>
                  </a:lnTo>
                  <a:lnTo>
                    <a:pt x="0" y="245551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19" id="19"/>
            <p:cNvSpPr/>
            <p:nvPr/>
          </p:nvSpPr>
          <p:spPr>
            <a:xfrm flipH="true" flipV="true" rot="-5400000">
              <a:off x="7794614" y="3222191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2958453" y="2455516"/>
                  </a:moveTo>
                  <a:lnTo>
                    <a:pt x="0" y="2455516"/>
                  </a:lnTo>
                  <a:lnTo>
                    <a:pt x="0" y="0"/>
                  </a:lnTo>
                  <a:lnTo>
                    <a:pt x="2958453" y="0"/>
                  </a:lnTo>
                  <a:lnTo>
                    <a:pt x="2958453" y="2455516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0" id="20"/>
            <p:cNvSpPr/>
            <p:nvPr/>
          </p:nvSpPr>
          <p:spPr>
            <a:xfrm flipH="false" flipV="true" rot="-5400000">
              <a:off x="2997077" y="2016681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0" y="2455516"/>
                  </a:moveTo>
                  <a:lnTo>
                    <a:pt x="2958453" y="2455516"/>
                  </a:lnTo>
                  <a:lnTo>
                    <a:pt x="2958453" y="0"/>
                  </a:lnTo>
                  <a:lnTo>
                    <a:pt x="0" y="0"/>
                  </a:lnTo>
                  <a:lnTo>
                    <a:pt x="0" y="2455516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1" id="21"/>
            <p:cNvSpPr/>
            <p:nvPr/>
          </p:nvSpPr>
          <p:spPr>
            <a:xfrm flipH="false" flipV="false" rot="-5400000">
              <a:off x="6202253" y="2016681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0" y="0"/>
                  </a:moveTo>
                  <a:lnTo>
                    <a:pt x="2958453" y="0"/>
                  </a:lnTo>
                  <a:lnTo>
                    <a:pt x="2958453" y="2455516"/>
                  </a:lnTo>
                  <a:lnTo>
                    <a:pt x="0" y="245551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2" id="22"/>
            <p:cNvSpPr/>
            <p:nvPr/>
          </p:nvSpPr>
          <p:spPr>
            <a:xfrm flipH="true" flipV="false" rot="-5400000">
              <a:off x="1407889" y="5770492"/>
              <a:ext cx="2958453" cy="2455516"/>
            </a:xfrm>
            <a:custGeom>
              <a:avLst/>
              <a:gdLst/>
              <a:ahLst/>
              <a:cxnLst/>
              <a:rect r="r" b="b" t="t" l="l"/>
              <a:pathLst>
                <a:path h="2455516" w="2958453">
                  <a:moveTo>
                    <a:pt x="2958453" y="0"/>
                  </a:moveTo>
                  <a:lnTo>
                    <a:pt x="0" y="0"/>
                  </a:lnTo>
                  <a:lnTo>
                    <a:pt x="0" y="2455516"/>
                  </a:lnTo>
                  <a:lnTo>
                    <a:pt x="2958453" y="2455516"/>
                  </a:lnTo>
                  <a:lnTo>
                    <a:pt x="2958453" y="0"/>
                  </a:lnTo>
                  <a:close/>
                </a:path>
              </a:pathLst>
            </a:custGeom>
            <a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3" id="23"/>
            <p:cNvSpPr/>
            <p:nvPr/>
          </p:nvSpPr>
          <p:spPr>
            <a:xfrm flipH="false" flipV="false" rot="0">
              <a:off x="4650776" y="10113426"/>
              <a:ext cx="2106572" cy="866328"/>
            </a:xfrm>
            <a:custGeom>
              <a:avLst/>
              <a:gdLst/>
              <a:ahLst/>
              <a:cxnLst/>
              <a:rect r="r" b="b" t="t" l="l"/>
              <a:pathLst>
                <a:path h="866328" w="2106572">
                  <a:moveTo>
                    <a:pt x="0" y="0"/>
                  </a:moveTo>
                  <a:lnTo>
                    <a:pt x="2106572" y="0"/>
                  </a:lnTo>
                  <a:lnTo>
                    <a:pt x="2106572" y="866328"/>
                  </a:lnTo>
                  <a:lnTo>
                    <a:pt x="0" y="8663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4" id="24"/>
            <p:cNvSpPr/>
            <p:nvPr/>
          </p:nvSpPr>
          <p:spPr>
            <a:xfrm flipH="false" flipV="false" rot="0">
              <a:off x="2544205" y="10113426"/>
              <a:ext cx="2106572" cy="866328"/>
            </a:xfrm>
            <a:custGeom>
              <a:avLst/>
              <a:gdLst/>
              <a:ahLst/>
              <a:cxnLst/>
              <a:rect r="r" b="b" t="t" l="l"/>
              <a:pathLst>
                <a:path h="866328" w="2106572">
                  <a:moveTo>
                    <a:pt x="0" y="0"/>
                  </a:moveTo>
                  <a:lnTo>
                    <a:pt x="2106571" y="0"/>
                  </a:lnTo>
                  <a:lnTo>
                    <a:pt x="2106571" y="866328"/>
                  </a:lnTo>
                  <a:lnTo>
                    <a:pt x="0" y="8663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5" id="25"/>
            <p:cNvSpPr/>
            <p:nvPr/>
          </p:nvSpPr>
          <p:spPr>
            <a:xfrm flipH="false" flipV="false" rot="0">
              <a:off x="437633" y="10113426"/>
              <a:ext cx="2106572" cy="866328"/>
            </a:xfrm>
            <a:custGeom>
              <a:avLst/>
              <a:gdLst/>
              <a:ahLst/>
              <a:cxnLst/>
              <a:rect r="r" b="b" t="t" l="l"/>
              <a:pathLst>
                <a:path h="866328" w="2106572">
                  <a:moveTo>
                    <a:pt x="0" y="0"/>
                  </a:moveTo>
                  <a:lnTo>
                    <a:pt x="2106572" y="0"/>
                  </a:lnTo>
                  <a:lnTo>
                    <a:pt x="2106572" y="866328"/>
                  </a:lnTo>
                  <a:lnTo>
                    <a:pt x="0" y="8663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6" id="26"/>
            <p:cNvSpPr/>
            <p:nvPr/>
          </p:nvSpPr>
          <p:spPr>
            <a:xfrm flipH="false" flipV="false" rot="0">
              <a:off x="0" y="7611149"/>
              <a:ext cx="2106572" cy="866328"/>
            </a:xfrm>
            <a:custGeom>
              <a:avLst/>
              <a:gdLst/>
              <a:ahLst/>
              <a:cxnLst/>
              <a:rect r="r" b="b" t="t" l="l"/>
              <a:pathLst>
                <a:path h="866328" w="2106572">
                  <a:moveTo>
                    <a:pt x="0" y="0"/>
                  </a:moveTo>
                  <a:lnTo>
                    <a:pt x="2106572" y="0"/>
                  </a:lnTo>
                  <a:lnTo>
                    <a:pt x="2106572" y="866328"/>
                  </a:lnTo>
                  <a:lnTo>
                    <a:pt x="0" y="8663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7" id="27"/>
            <p:cNvSpPr/>
            <p:nvPr/>
          </p:nvSpPr>
          <p:spPr>
            <a:xfrm flipH="true" flipV="false" rot="0">
              <a:off x="0" y="10113426"/>
              <a:ext cx="1832385" cy="866328"/>
            </a:xfrm>
            <a:custGeom>
              <a:avLst/>
              <a:gdLst/>
              <a:ahLst/>
              <a:cxnLst/>
              <a:rect r="r" b="b" t="t" l="l"/>
              <a:pathLst>
                <a:path h="866328" w="1832385">
                  <a:moveTo>
                    <a:pt x="1832385" y="0"/>
                  </a:moveTo>
                  <a:lnTo>
                    <a:pt x="0" y="0"/>
                  </a:lnTo>
                  <a:lnTo>
                    <a:pt x="0" y="866328"/>
                  </a:lnTo>
                  <a:lnTo>
                    <a:pt x="1832385" y="866328"/>
                  </a:lnTo>
                  <a:lnTo>
                    <a:pt x="1832385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-14963" t="0" r="0" b="0"/>
              </a:stretch>
            </a:blipFill>
          </p:spPr>
        </p:sp>
        <p:sp>
          <p:nvSpPr>
            <p:cNvPr name="Freeform 28" id="28"/>
            <p:cNvSpPr/>
            <p:nvPr/>
          </p:nvSpPr>
          <p:spPr>
            <a:xfrm flipH="false" flipV="false" rot="5400000">
              <a:off x="2628424" y="4900865"/>
              <a:ext cx="2106572" cy="866328"/>
            </a:xfrm>
            <a:custGeom>
              <a:avLst/>
              <a:gdLst/>
              <a:ahLst/>
              <a:cxnLst/>
              <a:rect r="r" b="b" t="t" l="l"/>
              <a:pathLst>
                <a:path h="866328" w="2106572">
                  <a:moveTo>
                    <a:pt x="0" y="0"/>
                  </a:moveTo>
                  <a:lnTo>
                    <a:pt x="2106571" y="0"/>
                  </a:lnTo>
                  <a:lnTo>
                    <a:pt x="2106571" y="866328"/>
                  </a:lnTo>
                  <a:lnTo>
                    <a:pt x="0" y="8663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29" id="29"/>
            <p:cNvSpPr/>
            <p:nvPr/>
          </p:nvSpPr>
          <p:spPr>
            <a:xfrm flipH="false" flipV="false" rot="-10800000">
              <a:off x="5220036" y="1765212"/>
              <a:ext cx="2106572" cy="866328"/>
            </a:xfrm>
            <a:custGeom>
              <a:avLst/>
              <a:gdLst/>
              <a:ahLst/>
              <a:cxnLst/>
              <a:rect r="r" b="b" t="t" l="l"/>
              <a:pathLst>
                <a:path h="866328" w="2106572">
                  <a:moveTo>
                    <a:pt x="0" y="0"/>
                  </a:moveTo>
                  <a:lnTo>
                    <a:pt x="2106572" y="0"/>
                  </a:lnTo>
                  <a:lnTo>
                    <a:pt x="2106572" y="866328"/>
                  </a:lnTo>
                  <a:lnTo>
                    <a:pt x="0" y="8663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0" id="30"/>
            <p:cNvSpPr/>
            <p:nvPr/>
          </p:nvSpPr>
          <p:spPr>
            <a:xfrm flipH="false" flipV="false" rot="-10800000">
              <a:off x="9715800" y="5062848"/>
              <a:ext cx="2106572" cy="866328"/>
            </a:xfrm>
            <a:custGeom>
              <a:avLst/>
              <a:gdLst/>
              <a:ahLst/>
              <a:cxnLst/>
              <a:rect r="r" b="b" t="t" l="l"/>
              <a:pathLst>
                <a:path h="866328" w="2106572">
                  <a:moveTo>
                    <a:pt x="0" y="0"/>
                  </a:moveTo>
                  <a:lnTo>
                    <a:pt x="2106572" y="0"/>
                  </a:lnTo>
                  <a:lnTo>
                    <a:pt x="2106572" y="866328"/>
                  </a:lnTo>
                  <a:lnTo>
                    <a:pt x="0" y="8663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1" id="31"/>
            <p:cNvSpPr/>
            <p:nvPr/>
          </p:nvSpPr>
          <p:spPr>
            <a:xfrm flipH="false" flipV="false" rot="-10800000">
              <a:off x="13119528" y="5062848"/>
              <a:ext cx="2106572" cy="866328"/>
            </a:xfrm>
            <a:custGeom>
              <a:avLst/>
              <a:gdLst/>
              <a:ahLst/>
              <a:cxnLst/>
              <a:rect r="r" b="b" t="t" l="l"/>
              <a:pathLst>
                <a:path h="866328" w="2106572">
                  <a:moveTo>
                    <a:pt x="0" y="0"/>
                  </a:moveTo>
                  <a:lnTo>
                    <a:pt x="2106571" y="0"/>
                  </a:lnTo>
                  <a:lnTo>
                    <a:pt x="2106571" y="866328"/>
                  </a:lnTo>
                  <a:lnTo>
                    <a:pt x="0" y="8663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sp>
          <p:nvSpPr>
            <p:cNvPr name="Freeform 32" id="32"/>
            <p:cNvSpPr/>
            <p:nvPr/>
          </p:nvSpPr>
          <p:spPr>
            <a:xfrm flipH="false" flipV="false" rot="-10800000">
              <a:off x="11012956" y="5062848"/>
              <a:ext cx="2106572" cy="866328"/>
            </a:xfrm>
            <a:custGeom>
              <a:avLst/>
              <a:gdLst/>
              <a:ahLst/>
              <a:cxnLst/>
              <a:rect r="r" b="b" t="t" l="l"/>
              <a:pathLst>
                <a:path h="866328" w="2106572">
                  <a:moveTo>
                    <a:pt x="0" y="0"/>
                  </a:moveTo>
                  <a:lnTo>
                    <a:pt x="2106572" y="0"/>
                  </a:lnTo>
                  <a:lnTo>
                    <a:pt x="2106572" y="866328"/>
                  </a:lnTo>
                  <a:lnTo>
                    <a:pt x="0" y="8663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8">
                <a:extLst>
                  <a:ext uri="{96DAC541-7B7A-43D3-8B79-37D633B846F1}">
                    <asvg:svgBlip xmlns:asvg="http://schemas.microsoft.com/office/drawing/2016/SVG/main" r:embed="rId9"/>
                  </a:ext>
                </a:extLst>
              </a:blip>
              <a:stretch>
                <a:fillRect l="0" t="0" r="0" b="0"/>
              </a:stretch>
            </a:blipFill>
          </p:spPr>
        </p:sp>
        <p:grpSp>
          <p:nvGrpSpPr>
            <p:cNvPr name="Group 33" id="33"/>
            <p:cNvGrpSpPr/>
            <p:nvPr/>
          </p:nvGrpSpPr>
          <p:grpSpPr>
            <a:xfrm rot="0">
              <a:off x="3058346" y="4989816"/>
              <a:ext cx="1459370" cy="1459370"/>
              <a:chOff x="0" y="0"/>
              <a:chExt cx="812800" cy="812800"/>
            </a:xfrm>
          </p:grpSpPr>
          <p:sp>
            <p:nvSpPr>
              <p:cNvPr name="Freeform 34" id="34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0" cap="sq">
                <a:solidFill>
                  <a:srgbClr val="FF3131"/>
                </a:solidFill>
                <a:prstDash val="solid"/>
                <a:miter/>
              </a:ln>
            </p:spPr>
          </p:sp>
          <p:sp>
            <p:nvSpPr>
              <p:cNvPr name="TextBox 35" id="35"/>
              <p:cNvSpPr txBox="true"/>
              <p:nvPr/>
            </p:nvSpPr>
            <p:spPr>
              <a:xfrm>
                <a:off x="76200" y="0"/>
                <a:ext cx="660400" cy="7366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000000"/>
                    </a:solidFill>
                    <a:latin typeface="Arial Bold"/>
                  </a:rPr>
                  <a:t>1</a:t>
                </a:r>
              </a:p>
            </p:txBody>
          </p:sp>
        </p:grpSp>
        <p:grpSp>
          <p:nvGrpSpPr>
            <p:cNvPr name="Group 36" id="36"/>
            <p:cNvGrpSpPr/>
            <p:nvPr/>
          </p:nvGrpSpPr>
          <p:grpSpPr>
            <a:xfrm rot="0">
              <a:off x="5209909" y="1327715"/>
              <a:ext cx="1459370" cy="1459370"/>
              <a:chOff x="0" y="0"/>
              <a:chExt cx="812800" cy="812800"/>
            </a:xfrm>
          </p:grpSpPr>
          <p:sp>
            <p:nvSpPr>
              <p:cNvPr name="Freeform 37" id="37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0" cap="sq">
                <a:solidFill>
                  <a:srgbClr val="FE7BC9"/>
                </a:solidFill>
                <a:prstDash val="solid"/>
                <a:miter/>
              </a:ln>
            </p:spPr>
          </p:sp>
          <p:sp>
            <p:nvSpPr>
              <p:cNvPr name="TextBox 38" id="38"/>
              <p:cNvSpPr txBox="true"/>
              <p:nvPr/>
            </p:nvSpPr>
            <p:spPr>
              <a:xfrm>
                <a:off x="76200" y="0"/>
                <a:ext cx="660400" cy="7366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000000"/>
                    </a:solidFill>
                    <a:latin typeface="Arial Bold"/>
                  </a:rPr>
                  <a:t>2</a:t>
                </a:r>
              </a:p>
            </p:txBody>
          </p:sp>
        </p:grpSp>
        <p:grpSp>
          <p:nvGrpSpPr>
            <p:cNvPr name="Group 39" id="39"/>
            <p:cNvGrpSpPr/>
            <p:nvPr/>
          </p:nvGrpSpPr>
          <p:grpSpPr>
            <a:xfrm rot="0">
              <a:off x="9718363" y="4736287"/>
              <a:ext cx="1459370" cy="1459370"/>
              <a:chOff x="0" y="0"/>
              <a:chExt cx="812800" cy="812800"/>
            </a:xfrm>
          </p:grpSpPr>
          <p:sp>
            <p:nvSpPr>
              <p:cNvPr name="Freeform 40" id="40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0" cap="sq">
                <a:solidFill>
                  <a:srgbClr val="D37EE5"/>
                </a:solidFill>
                <a:prstDash val="solid"/>
                <a:miter/>
              </a:ln>
            </p:spPr>
          </p:sp>
          <p:sp>
            <p:nvSpPr>
              <p:cNvPr name="TextBox 41" id="41"/>
              <p:cNvSpPr txBox="true"/>
              <p:nvPr/>
            </p:nvSpPr>
            <p:spPr>
              <a:xfrm>
                <a:off x="76200" y="0"/>
                <a:ext cx="660400" cy="7366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000000"/>
                    </a:solidFill>
                    <a:latin typeface="Arial Bold"/>
                  </a:rPr>
                  <a:t>3</a:t>
                </a:r>
              </a:p>
            </p:txBody>
          </p:sp>
        </p:grpSp>
        <p:grpSp>
          <p:nvGrpSpPr>
            <p:cNvPr name="Group 42" id="42"/>
            <p:cNvGrpSpPr/>
            <p:nvPr/>
          </p:nvGrpSpPr>
          <p:grpSpPr>
            <a:xfrm rot="0">
              <a:off x="13535463" y="4736287"/>
              <a:ext cx="1459370" cy="1459370"/>
              <a:chOff x="0" y="0"/>
              <a:chExt cx="812800" cy="812800"/>
            </a:xfrm>
          </p:grpSpPr>
          <p:sp>
            <p:nvSpPr>
              <p:cNvPr name="Freeform 43" id="43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0" cap="sq">
                <a:solidFill>
                  <a:srgbClr val="A06AF9"/>
                </a:solidFill>
                <a:prstDash val="solid"/>
                <a:miter/>
              </a:ln>
            </p:spPr>
          </p:sp>
          <p:sp>
            <p:nvSpPr>
              <p:cNvPr name="TextBox 44" id="44"/>
              <p:cNvSpPr txBox="true"/>
              <p:nvPr/>
            </p:nvSpPr>
            <p:spPr>
              <a:xfrm>
                <a:off x="76200" y="0"/>
                <a:ext cx="660400" cy="7366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000000"/>
                    </a:solidFill>
                    <a:latin typeface="Arial Bold"/>
                  </a:rPr>
                  <a:t>4</a:t>
                </a:r>
              </a:p>
            </p:txBody>
          </p:sp>
        </p:grpSp>
        <p:grpSp>
          <p:nvGrpSpPr>
            <p:cNvPr name="Group 45" id="45"/>
            <p:cNvGrpSpPr/>
            <p:nvPr/>
          </p:nvGrpSpPr>
          <p:grpSpPr>
            <a:xfrm rot="0">
              <a:off x="16629782" y="7344579"/>
              <a:ext cx="1459370" cy="1459370"/>
              <a:chOff x="0" y="0"/>
              <a:chExt cx="812800" cy="812800"/>
            </a:xfrm>
          </p:grpSpPr>
          <p:sp>
            <p:nvSpPr>
              <p:cNvPr name="Freeform 46" id="46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0" cap="sq">
                <a:solidFill>
                  <a:srgbClr val="33A3AB"/>
                </a:solidFill>
                <a:prstDash val="solid"/>
                <a:miter/>
              </a:ln>
            </p:spPr>
          </p:sp>
          <p:sp>
            <p:nvSpPr>
              <p:cNvPr name="TextBox 47" id="47"/>
              <p:cNvSpPr txBox="true"/>
              <p:nvPr/>
            </p:nvSpPr>
            <p:spPr>
              <a:xfrm>
                <a:off x="76200" y="0"/>
                <a:ext cx="660400" cy="7366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000000"/>
                    </a:solidFill>
                    <a:latin typeface="Arial Bold"/>
                  </a:rPr>
                  <a:t>5</a:t>
                </a:r>
              </a:p>
            </p:txBody>
          </p:sp>
        </p:grpSp>
        <p:grpSp>
          <p:nvGrpSpPr>
            <p:cNvPr name="Group 48" id="48"/>
            <p:cNvGrpSpPr/>
            <p:nvPr/>
          </p:nvGrpSpPr>
          <p:grpSpPr>
            <a:xfrm rot="0">
              <a:off x="10202262" y="7344579"/>
              <a:ext cx="1459370" cy="1459370"/>
              <a:chOff x="0" y="0"/>
              <a:chExt cx="812800" cy="812800"/>
            </a:xfrm>
          </p:grpSpPr>
          <p:sp>
            <p:nvSpPr>
              <p:cNvPr name="Freeform 49" id="49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0" cap="sq">
                <a:solidFill>
                  <a:srgbClr val="95D870"/>
                </a:solidFill>
                <a:prstDash val="solid"/>
                <a:miter/>
              </a:ln>
            </p:spPr>
          </p:sp>
          <p:sp>
            <p:nvSpPr>
              <p:cNvPr name="TextBox 50" id="50"/>
              <p:cNvSpPr txBox="true"/>
              <p:nvPr/>
            </p:nvSpPr>
            <p:spPr>
              <a:xfrm>
                <a:off x="76200" y="0"/>
                <a:ext cx="660400" cy="7366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000000"/>
                    </a:solidFill>
                    <a:latin typeface="Arial Bold"/>
                  </a:rPr>
                  <a:t>7</a:t>
                </a:r>
              </a:p>
            </p:txBody>
          </p:sp>
        </p:grpSp>
        <p:grpSp>
          <p:nvGrpSpPr>
            <p:cNvPr name="Group 51" id="51"/>
            <p:cNvGrpSpPr/>
            <p:nvPr/>
          </p:nvGrpSpPr>
          <p:grpSpPr>
            <a:xfrm rot="0">
              <a:off x="3788031" y="9858596"/>
              <a:ext cx="1459370" cy="1459370"/>
              <a:chOff x="0" y="0"/>
              <a:chExt cx="812800" cy="812800"/>
            </a:xfrm>
          </p:grpSpPr>
          <p:sp>
            <p:nvSpPr>
              <p:cNvPr name="Freeform 52" id="52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0" cap="sq">
                <a:solidFill>
                  <a:srgbClr val="FF914D"/>
                </a:solidFill>
                <a:prstDash val="solid"/>
                <a:miter/>
              </a:ln>
            </p:spPr>
          </p:sp>
          <p:sp>
            <p:nvSpPr>
              <p:cNvPr name="TextBox 53" id="53"/>
              <p:cNvSpPr txBox="true"/>
              <p:nvPr/>
            </p:nvSpPr>
            <p:spPr>
              <a:xfrm>
                <a:off x="76200" y="0"/>
                <a:ext cx="660400" cy="7366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000000"/>
                    </a:solidFill>
                    <a:latin typeface="Arial Bold"/>
                  </a:rPr>
                  <a:t>9</a:t>
                </a:r>
              </a:p>
            </p:txBody>
          </p:sp>
        </p:grpSp>
        <p:grpSp>
          <p:nvGrpSpPr>
            <p:cNvPr name="Group 54" id="54"/>
            <p:cNvGrpSpPr/>
            <p:nvPr/>
          </p:nvGrpSpPr>
          <p:grpSpPr>
            <a:xfrm rot="0">
              <a:off x="6669279" y="9858596"/>
              <a:ext cx="1459370" cy="1459370"/>
              <a:chOff x="0" y="0"/>
              <a:chExt cx="812800" cy="812800"/>
            </a:xfrm>
          </p:grpSpPr>
          <p:sp>
            <p:nvSpPr>
              <p:cNvPr name="Freeform 55" id="55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0" cap="sq">
                <a:solidFill>
                  <a:srgbClr val="DDBD5E"/>
                </a:solidFill>
                <a:prstDash val="solid"/>
                <a:miter/>
              </a:ln>
            </p:spPr>
          </p:sp>
          <p:sp>
            <p:nvSpPr>
              <p:cNvPr name="TextBox 56" id="56"/>
              <p:cNvSpPr txBox="true"/>
              <p:nvPr/>
            </p:nvSpPr>
            <p:spPr>
              <a:xfrm>
                <a:off x="76200" y="0"/>
                <a:ext cx="660400" cy="7366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000000"/>
                    </a:solidFill>
                    <a:latin typeface="Arial Bold"/>
                  </a:rPr>
                  <a:t>8</a:t>
                </a:r>
              </a:p>
            </p:txBody>
          </p:sp>
        </p:grpSp>
        <p:grpSp>
          <p:nvGrpSpPr>
            <p:cNvPr name="Group 57" id="57"/>
            <p:cNvGrpSpPr/>
            <p:nvPr/>
          </p:nvGrpSpPr>
          <p:grpSpPr>
            <a:xfrm rot="0">
              <a:off x="14265147" y="9858596"/>
              <a:ext cx="1459370" cy="1459370"/>
              <a:chOff x="0" y="0"/>
              <a:chExt cx="812800" cy="812800"/>
            </a:xfrm>
          </p:grpSpPr>
          <p:sp>
            <p:nvSpPr>
              <p:cNvPr name="Freeform 58" id="58"/>
              <p:cNvSpPr/>
              <p:nvPr/>
            </p:nvSpPr>
            <p:spPr>
              <a:xfrm flipH="false" flipV="false" rot="0">
                <a:off x="0" y="0"/>
                <a:ext cx="812800" cy="812800"/>
              </a:xfrm>
              <a:custGeom>
                <a:avLst/>
                <a:gdLst/>
                <a:ahLst/>
                <a:cxnLst/>
                <a:rect r="r" b="b" t="t" l="l"/>
                <a:pathLst>
                  <a:path h="812800" w="812800">
                    <a:moveTo>
                      <a:pt x="406400" y="0"/>
                    </a:moveTo>
                    <a:cubicBezTo>
                      <a:pt x="181951" y="0"/>
                      <a:pt x="0" y="181951"/>
                      <a:pt x="0" y="406400"/>
                    </a:cubicBezTo>
                    <a:cubicBezTo>
                      <a:pt x="0" y="630849"/>
                      <a:pt x="181951" y="812800"/>
                      <a:pt x="406400" y="812800"/>
                    </a:cubicBezTo>
                    <a:cubicBezTo>
                      <a:pt x="630849" y="812800"/>
                      <a:pt x="812800" y="630849"/>
                      <a:pt x="812800" y="406400"/>
                    </a:cubicBezTo>
                    <a:cubicBezTo>
                      <a:pt x="812800" y="181951"/>
                      <a:pt x="630849" y="0"/>
                      <a:pt x="40640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0" cap="sq">
                <a:solidFill>
                  <a:srgbClr val="3163B6"/>
                </a:solidFill>
                <a:prstDash val="solid"/>
                <a:miter/>
              </a:ln>
            </p:spPr>
          </p:sp>
          <p:sp>
            <p:nvSpPr>
              <p:cNvPr name="TextBox 59" id="59"/>
              <p:cNvSpPr txBox="true"/>
              <p:nvPr/>
            </p:nvSpPr>
            <p:spPr>
              <a:xfrm>
                <a:off x="76200" y="0"/>
                <a:ext cx="660400" cy="736600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000000"/>
                    </a:solidFill>
                    <a:latin typeface="Arial Bold"/>
                  </a:rPr>
                  <a:t>6</a:t>
                </a:r>
              </a:p>
            </p:txBody>
          </p:sp>
        </p:grpSp>
        <p:grpSp>
          <p:nvGrpSpPr>
            <p:cNvPr name="Group 60" id="60"/>
            <p:cNvGrpSpPr/>
            <p:nvPr/>
          </p:nvGrpSpPr>
          <p:grpSpPr>
            <a:xfrm rot="0">
              <a:off x="0" y="0"/>
              <a:ext cx="11661632" cy="1042872"/>
              <a:chOff x="0" y="0"/>
              <a:chExt cx="2303532" cy="205999"/>
            </a:xfrm>
          </p:grpSpPr>
          <p:sp>
            <p:nvSpPr>
              <p:cNvPr name="Freeform 61" id="61"/>
              <p:cNvSpPr/>
              <p:nvPr/>
            </p:nvSpPr>
            <p:spPr>
              <a:xfrm flipH="false" flipV="false" rot="0">
                <a:off x="0" y="0"/>
                <a:ext cx="2303532" cy="205999"/>
              </a:xfrm>
              <a:custGeom>
                <a:avLst/>
                <a:gdLst/>
                <a:ahLst/>
                <a:cxnLst/>
                <a:rect r="r" b="b" t="t" l="l"/>
                <a:pathLst>
                  <a:path h="205999" w="2303532">
                    <a:moveTo>
                      <a:pt x="0" y="0"/>
                    </a:moveTo>
                    <a:lnTo>
                      <a:pt x="2303532" y="0"/>
                    </a:lnTo>
                    <a:lnTo>
                      <a:pt x="2303532" y="205999"/>
                    </a:lnTo>
                    <a:lnTo>
                      <a:pt x="0" y="205999"/>
                    </a:lnTo>
                    <a:close/>
                  </a:path>
                </a:pathLst>
              </a:custGeom>
              <a:solidFill>
                <a:srgbClr val="417272"/>
              </a:solidFill>
            </p:spPr>
          </p:sp>
          <p:sp>
            <p:nvSpPr>
              <p:cNvPr name="TextBox 62" id="62"/>
              <p:cNvSpPr txBox="true"/>
              <p:nvPr/>
            </p:nvSpPr>
            <p:spPr>
              <a:xfrm>
                <a:off x="0" y="-76200"/>
                <a:ext cx="2303532" cy="282199"/>
              </a:xfrm>
              <a:prstGeom prst="rect">
                <a:avLst/>
              </a:prstGeom>
            </p:spPr>
            <p:txBody>
              <a:bodyPr anchor="ctr" rtlCol="false" tIns="50800" lIns="50800" bIns="50800" rIns="50800"/>
              <a:lstStyle/>
              <a:p>
                <a:pPr algn="ctr">
                  <a:lnSpc>
                    <a:spcPts val="3200"/>
                  </a:lnSpc>
                </a:pPr>
                <a:r>
                  <a:rPr lang="en-US" sz="2500">
                    <a:solidFill>
                      <a:srgbClr val="FFFFFF"/>
                    </a:solidFill>
                    <a:latin typeface="Arial Bold"/>
                  </a:rPr>
                  <a:t>TOP TIPS</a:t>
                </a:r>
              </a:p>
            </p:txBody>
          </p:sp>
        </p:grpSp>
        <p:sp>
          <p:nvSpPr>
            <p:cNvPr name="TextBox 63" id="63"/>
            <p:cNvSpPr txBox="true"/>
            <p:nvPr/>
          </p:nvSpPr>
          <p:spPr>
            <a:xfrm rot="0">
              <a:off x="18188707" y="7001176"/>
              <a:ext cx="1920774" cy="210080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402"/>
                </a:lnSpc>
              </a:pPr>
              <a:r>
                <a:rPr lang="en-US" sz="2199">
                  <a:solidFill>
                    <a:srgbClr val="33A3AB"/>
                  </a:solidFill>
                  <a:latin typeface="Arial"/>
                </a:rPr>
                <a:t>Use reliable, </a:t>
              </a:r>
              <a:r>
                <a:rPr lang="en-US" sz="2199">
                  <a:solidFill>
                    <a:srgbClr val="33A3AB"/>
                  </a:solidFill>
                  <a:latin typeface="Arial"/>
                </a:rPr>
                <a:t>relevant sources</a:t>
              </a:r>
            </a:p>
            <a:p>
              <a:pPr algn="ctr">
                <a:lnSpc>
                  <a:spcPts val="2402"/>
                </a:lnSpc>
              </a:pPr>
              <a:r>
                <a:rPr lang="en-US" sz="2199" spc="-37">
                  <a:solidFill>
                    <a:srgbClr val="36A4AB"/>
                  </a:solidFill>
                  <a:latin typeface="Arial"/>
                </a:rPr>
                <a:t>of evidence</a:t>
              </a:r>
            </a:p>
          </p:txBody>
        </p:sp>
        <p:sp>
          <p:nvSpPr>
            <p:cNvPr name="TextBox 64" id="64"/>
            <p:cNvSpPr txBox="true"/>
            <p:nvPr/>
          </p:nvSpPr>
          <p:spPr>
            <a:xfrm rot="0">
              <a:off x="12823003" y="3493668"/>
              <a:ext cx="2884289" cy="124261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89"/>
                </a:lnSpc>
              </a:pPr>
              <a:r>
                <a:rPr lang="en-US" sz="2199" spc="2">
                  <a:solidFill>
                    <a:srgbClr val="A06AF9"/>
                  </a:solidFill>
                  <a:latin typeface="Arial"/>
                </a:rPr>
                <a:t>Be aware of bias,</a:t>
              </a:r>
            </a:p>
            <a:p>
              <a:pPr algn="ctr">
                <a:lnSpc>
                  <a:spcPts val="2389"/>
                </a:lnSpc>
              </a:pPr>
              <a:r>
                <a:rPr lang="en-US" sz="2199">
                  <a:solidFill>
                    <a:srgbClr val="A06AF9"/>
                  </a:solidFill>
                  <a:latin typeface="Arial"/>
                </a:rPr>
                <a:t>subjectivity and</a:t>
              </a:r>
            </a:p>
            <a:p>
              <a:pPr algn="ctr">
                <a:lnSpc>
                  <a:spcPts val="2389"/>
                </a:lnSpc>
              </a:pPr>
              <a:r>
                <a:rPr lang="en-US" sz="2199" spc="6">
                  <a:solidFill>
                    <a:srgbClr val="A06AF9"/>
                  </a:solidFill>
                  <a:latin typeface="Arial"/>
                </a:rPr>
                <a:t>propaganda</a:t>
              </a:r>
            </a:p>
          </p:txBody>
        </p:sp>
        <p:sp>
          <p:nvSpPr>
            <p:cNvPr name="TextBox 65" id="65"/>
            <p:cNvSpPr txBox="true"/>
            <p:nvPr/>
          </p:nvSpPr>
          <p:spPr>
            <a:xfrm rot="0">
              <a:off x="9019695" y="3881408"/>
              <a:ext cx="2856706" cy="85487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53"/>
                </a:lnSpc>
              </a:pPr>
              <a:r>
                <a:rPr lang="en-US" sz="2199">
                  <a:solidFill>
                    <a:srgbClr val="D37EE5"/>
                  </a:solidFill>
                  <a:latin typeface="Arial"/>
                </a:rPr>
                <a:t>A narrow focus is</a:t>
              </a:r>
            </a:p>
            <a:p>
              <a:pPr algn="ctr">
                <a:lnSpc>
                  <a:spcPts val="2353"/>
                </a:lnSpc>
              </a:pPr>
              <a:r>
                <a:rPr lang="en-US" sz="2199">
                  <a:solidFill>
                    <a:srgbClr val="D581E5"/>
                  </a:solidFill>
                  <a:latin typeface="Arial"/>
                </a:rPr>
                <a:t>best</a:t>
              </a:r>
            </a:p>
          </p:txBody>
        </p:sp>
        <p:sp>
          <p:nvSpPr>
            <p:cNvPr name="TextBox 66" id="66"/>
            <p:cNvSpPr txBox="true"/>
            <p:nvPr/>
          </p:nvSpPr>
          <p:spPr>
            <a:xfrm rot="0">
              <a:off x="9768072" y="8992171"/>
              <a:ext cx="2327751" cy="1596110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270"/>
                </a:lnSpc>
              </a:pPr>
              <a:r>
                <a:rPr lang="en-US" sz="2199" spc="63">
                  <a:solidFill>
                    <a:srgbClr val="95D870"/>
                  </a:solidFill>
                  <a:latin typeface="Arial"/>
                </a:rPr>
                <a:t>Be digitally aware</a:t>
              </a:r>
            </a:p>
            <a:p>
              <a:pPr algn="ctr">
                <a:lnSpc>
                  <a:spcPts val="2270"/>
                </a:lnSpc>
              </a:pPr>
              <a:r>
                <a:rPr lang="en-US" sz="2199" spc="63">
                  <a:solidFill>
                    <a:srgbClr val="95D870"/>
                  </a:solidFill>
                  <a:latin typeface="Arial"/>
                </a:rPr>
                <a:t>and respnsible</a:t>
              </a:r>
            </a:p>
          </p:txBody>
        </p:sp>
        <p:sp>
          <p:nvSpPr>
            <p:cNvPr name="TextBox 67" id="67"/>
            <p:cNvSpPr txBox="true"/>
            <p:nvPr/>
          </p:nvSpPr>
          <p:spPr>
            <a:xfrm rot="0">
              <a:off x="13856099" y="11436879"/>
              <a:ext cx="2277467" cy="89716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516"/>
                </a:lnSpc>
              </a:pPr>
              <a:r>
                <a:rPr lang="en-US" sz="2199">
                  <a:solidFill>
                    <a:srgbClr val="3565B7"/>
                  </a:solidFill>
                  <a:latin typeface="Arial"/>
                </a:rPr>
                <a:t>Use facts, not</a:t>
              </a:r>
            </a:p>
            <a:p>
              <a:pPr algn="ctr">
                <a:lnSpc>
                  <a:spcPts val="2516"/>
                </a:lnSpc>
              </a:pPr>
              <a:r>
                <a:rPr lang="en-US" sz="2199" spc="54">
                  <a:solidFill>
                    <a:srgbClr val="3163B6"/>
                  </a:solidFill>
                  <a:latin typeface="Arial"/>
                </a:rPr>
                <a:t>opinions</a:t>
              </a:r>
            </a:p>
          </p:txBody>
        </p:sp>
        <p:sp>
          <p:nvSpPr>
            <p:cNvPr name="TextBox 68" id="68"/>
            <p:cNvSpPr txBox="true"/>
            <p:nvPr/>
          </p:nvSpPr>
          <p:spPr>
            <a:xfrm rot="0">
              <a:off x="4422753" y="2878718"/>
              <a:ext cx="2816126" cy="1248951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51"/>
                </a:lnSpc>
              </a:pPr>
              <a:r>
                <a:rPr lang="en-US" sz="2199">
                  <a:solidFill>
                    <a:srgbClr val="FE7BC9"/>
                  </a:solidFill>
                  <a:latin typeface="Arial"/>
                </a:rPr>
                <a:t>Start with a</a:t>
              </a:r>
            </a:p>
            <a:p>
              <a:pPr algn="ctr">
                <a:lnSpc>
                  <a:spcPts val="2351"/>
                </a:lnSpc>
              </a:pPr>
              <a:r>
                <a:rPr lang="en-US" sz="2199">
                  <a:solidFill>
                    <a:srgbClr val="FE7BC9"/>
                  </a:solidFill>
                  <a:latin typeface="Arial"/>
                </a:rPr>
                <a:t>question to focus</a:t>
              </a:r>
            </a:p>
            <a:p>
              <a:pPr algn="ctr">
                <a:lnSpc>
                  <a:spcPts val="2351"/>
                </a:lnSpc>
              </a:pPr>
              <a:r>
                <a:rPr lang="en-US" sz="2199">
                  <a:solidFill>
                    <a:srgbClr val="FE7BC9"/>
                  </a:solidFill>
                  <a:latin typeface="Arial"/>
                </a:rPr>
                <a:t>your enquiry</a:t>
              </a:r>
            </a:p>
          </p:txBody>
        </p:sp>
        <p:sp>
          <p:nvSpPr>
            <p:cNvPr name="TextBox 69" id="69"/>
            <p:cNvSpPr txBox="true"/>
            <p:nvPr/>
          </p:nvSpPr>
          <p:spPr>
            <a:xfrm rot="0">
              <a:off x="0" y="5005817"/>
              <a:ext cx="2966938" cy="1381498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l">
                <a:lnSpc>
                  <a:spcPts val="2637"/>
                </a:lnSpc>
              </a:pPr>
              <a:r>
                <a:rPr lang="en-US" sz="2199" spc="116">
                  <a:solidFill>
                    <a:srgbClr val="FE393B"/>
                  </a:solidFill>
                  <a:latin typeface="Arial"/>
                </a:rPr>
                <a:t>Chose a subject</a:t>
              </a:r>
            </a:p>
            <a:p>
              <a:pPr algn="l">
                <a:lnSpc>
                  <a:spcPts val="2637"/>
                </a:lnSpc>
              </a:pPr>
              <a:r>
                <a:rPr lang="en-US" sz="2199">
                  <a:solidFill>
                    <a:srgbClr val="FE393B"/>
                  </a:solidFill>
                  <a:latin typeface="Arial"/>
                </a:rPr>
                <a:t>that really</a:t>
              </a:r>
            </a:p>
            <a:p>
              <a:pPr algn="l">
                <a:lnSpc>
                  <a:spcPts val="2637"/>
                </a:lnSpc>
              </a:pPr>
              <a:r>
                <a:rPr lang="en-US" sz="2199">
                  <a:solidFill>
                    <a:srgbClr val="FE393B"/>
                  </a:solidFill>
                  <a:latin typeface="Arial"/>
                </a:rPr>
                <a:t>interests you</a:t>
              </a:r>
            </a:p>
          </p:txBody>
        </p:sp>
        <p:sp>
          <p:nvSpPr>
            <p:cNvPr name="TextBox 70" id="70"/>
            <p:cNvSpPr txBox="true"/>
            <p:nvPr/>
          </p:nvSpPr>
          <p:spPr>
            <a:xfrm rot="0">
              <a:off x="3244541" y="11455929"/>
              <a:ext cx="2546350" cy="1216812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2316"/>
                </a:lnSpc>
              </a:pPr>
              <a:r>
                <a:rPr lang="en-US" sz="2199">
                  <a:solidFill>
                    <a:srgbClr val="FE9D68"/>
                  </a:solidFill>
                  <a:latin typeface="Arial"/>
                </a:rPr>
                <a:t>Reference your</a:t>
              </a:r>
            </a:p>
            <a:p>
              <a:pPr algn="ctr">
                <a:lnSpc>
                  <a:spcPts val="2316"/>
                </a:lnSpc>
              </a:pPr>
              <a:r>
                <a:rPr lang="en-US" sz="2199">
                  <a:solidFill>
                    <a:srgbClr val="FE9D68"/>
                  </a:solidFill>
                  <a:latin typeface="Arial"/>
                </a:rPr>
                <a:t>sources in your</a:t>
              </a:r>
            </a:p>
            <a:p>
              <a:pPr algn="ctr">
                <a:lnSpc>
                  <a:spcPts val="2316"/>
                </a:lnSpc>
              </a:pPr>
              <a:r>
                <a:rPr lang="en-US" sz="2199">
                  <a:solidFill>
                    <a:srgbClr val="FE9D68"/>
                  </a:solidFill>
                  <a:latin typeface="Arial"/>
                </a:rPr>
                <a:t>work</a:t>
              </a:r>
            </a:p>
          </p:txBody>
        </p:sp>
        <p:sp>
          <p:nvSpPr>
            <p:cNvPr name="TextBox 71" id="71"/>
            <p:cNvSpPr txBox="true"/>
            <p:nvPr/>
          </p:nvSpPr>
          <p:spPr>
            <a:xfrm rot="0">
              <a:off x="6229324" y="11595688"/>
              <a:ext cx="2339280" cy="531919"/>
            </a:xfrm>
            <a:prstGeom prst="rect">
              <a:avLst/>
            </a:prstGeom>
          </p:spPr>
          <p:txBody>
            <a:bodyPr anchor="t" rtlCol="false" tIns="0" lIns="0" bIns="0" rIns="0">
              <a:spAutoFit/>
            </a:bodyPr>
            <a:lstStyle/>
            <a:p>
              <a:pPr algn="ctr">
                <a:lnSpc>
                  <a:spcPts val="3079"/>
                </a:lnSpc>
              </a:pPr>
              <a:r>
                <a:rPr lang="en-US" sz="2199">
                  <a:solidFill>
                    <a:srgbClr val="DDBD5E"/>
                  </a:solidFill>
                  <a:latin typeface="Arial"/>
                </a:rPr>
                <a:t>Ask for advice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DAFpq_LtB4U</dc:identifier>
  <dcterms:modified xsi:type="dcterms:W3CDTF">2011-08-01T06:04:30Z</dcterms:modified>
  <cp:revision>1</cp:revision>
  <dc:title>Ch. 38 - JC History Assessment Task</dc:title>
</cp:coreProperties>
</file>